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01" r:id="rId3"/>
    <p:sldId id="317" r:id="rId4"/>
    <p:sldId id="318" r:id="rId5"/>
    <p:sldId id="315" r:id="rId6"/>
    <p:sldId id="316" r:id="rId7"/>
    <p:sldId id="325" r:id="rId8"/>
    <p:sldId id="346" r:id="rId9"/>
    <p:sldId id="350" r:id="rId10"/>
    <p:sldId id="348" r:id="rId11"/>
    <p:sldId id="308" r:id="rId12"/>
    <p:sldId id="349" r:id="rId13"/>
    <p:sldId id="351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</p:sldIdLst>
  <p:sldSz cx="9144000" cy="5143500" type="screen16x9"/>
  <p:notesSz cx="6858000" cy="9144000"/>
  <p:embeddedFontLst>
    <p:embeddedFont>
      <p:font typeface="Fira Sans Extra Condensed" panose="020F0502020204030204" pitchFamily="34" charset="0"/>
      <p:regular r:id="rId24"/>
      <p:bold r:id="rId25"/>
    </p:embeddedFont>
    <p:embeddedFont>
      <p:font typeface="Fira Sans Extra Condensed Medium" panose="020F0502020204030204" pitchFamily="34" charset="0"/>
      <p:regular r:id="rId26"/>
      <p:bold r:id="rId27"/>
      <p:italic r:id="rId28"/>
      <p:boldItalic r:id="rId29"/>
    </p:embeddedFont>
    <p:embeddedFont>
      <p:font typeface="Quicksand" pitchFamily="2" charset="77"/>
      <p:regular r:id="rId30"/>
      <p:bold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jwoior5GjRcAgleQuSTDjahpgy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A3A7AD"/>
    <a:srgbClr val="D7DBE6"/>
    <a:srgbClr val="1F8E89"/>
    <a:srgbClr val="39C0BA"/>
    <a:srgbClr val="00F400"/>
    <a:srgbClr val="0C0C0D"/>
    <a:srgbClr val="336A6B"/>
    <a:srgbClr val="2E3037"/>
    <a:srgbClr val="1DC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AC787A-E4F0-408B-B59F-C5F02B2DB3A3}">
  <a:tblStyle styleId="{D4AC787A-E4F0-408B-B59F-C5F02B2DB3A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48" autoAdjust="0"/>
    <p:restoredTop sz="96296"/>
  </p:normalViewPr>
  <p:slideViewPr>
    <p:cSldViewPr snapToGrid="0" snapToObjects="1">
      <p:cViewPr varScale="1">
        <p:scale>
          <a:sx n="140" d="100"/>
          <a:sy n="140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DS%20Program\data599\capstone-project-aafc-crop-yield-project-capstone-team\Models\RR\Outputs\features_importance_df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Feature Importance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features_importance_df!$B$2</c:f>
              <c:strCache>
                <c:ptCount val="1"/>
                <c:pt idx="0">
                  <c:v>NDVI34_36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features_importance_df!$C$1</c:f>
              <c:strCache>
                <c:ptCount val="1"/>
                <c:pt idx="0">
                  <c:v>importance</c:v>
                </c:pt>
              </c:strCache>
            </c:strRef>
          </c:cat>
          <c:val>
            <c:numRef>
              <c:f>features_importance_df!$C$2</c:f>
              <c:numCache>
                <c:formatCode>General</c:formatCode>
                <c:ptCount val="1"/>
                <c:pt idx="0">
                  <c:v>87.376880932579098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D-4263-9C6F-80BE22CE7F2B}"/>
            </c:ext>
          </c:extLst>
        </c:ser>
        <c:ser>
          <c:idx val="1"/>
          <c:order val="1"/>
          <c:tx>
            <c:strRef>
              <c:f>features_importance_df!$B$3</c:f>
              <c:strCache>
                <c:ptCount val="1"/>
                <c:pt idx="0">
                  <c:v>NDVI30_32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features_importance_df!$C$1</c:f>
              <c:strCache>
                <c:ptCount val="1"/>
                <c:pt idx="0">
                  <c:v>importance</c:v>
                </c:pt>
              </c:strCache>
            </c:strRef>
          </c:cat>
          <c:val>
            <c:numRef>
              <c:f>features_importance_df!$C$3</c:f>
              <c:numCache>
                <c:formatCode>General</c:formatCode>
                <c:ptCount val="1"/>
                <c:pt idx="0">
                  <c:v>75.485993573985198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6D-4263-9C6F-80BE22CE7F2B}"/>
            </c:ext>
          </c:extLst>
        </c:ser>
        <c:ser>
          <c:idx val="2"/>
          <c:order val="2"/>
          <c:tx>
            <c:strRef>
              <c:f>features_importance_df!$B$4</c:f>
              <c:strCache>
                <c:ptCount val="1"/>
                <c:pt idx="0">
                  <c:v>NDVI19_21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features_importance_df!$C$1</c:f>
              <c:strCache>
                <c:ptCount val="1"/>
                <c:pt idx="0">
                  <c:v>importance</c:v>
                </c:pt>
              </c:strCache>
            </c:strRef>
          </c:cat>
          <c:val>
            <c:numRef>
              <c:f>features_importance_df!$C$4</c:f>
              <c:numCache>
                <c:formatCode>General</c:formatCode>
                <c:ptCount val="1"/>
                <c:pt idx="0">
                  <c:v>73.834588825310107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6D-4263-9C6F-80BE22CE7F2B}"/>
            </c:ext>
          </c:extLst>
        </c:ser>
        <c:ser>
          <c:idx val="3"/>
          <c:order val="3"/>
          <c:tx>
            <c:strRef>
              <c:f>features_importance_df!$B$5</c:f>
              <c:strCache>
                <c:ptCount val="1"/>
                <c:pt idx="0">
                  <c:v>NDVI25_27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features_importance_df!$C$1</c:f>
              <c:strCache>
                <c:ptCount val="1"/>
                <c:pt idx="0">
                  <c:v>importance</c:v>
                </c:pt>
              </c:strCache>
            </c:strRef>
          </c:cat>
          <c:val>
            <c:numRef>
              <c:f>features_importance_df!$C$5</c:f>
              <c:numCache>
                <c:formatCode>General</c:formatCode>
                <c:ptCount val="1"/>
                <c:pt idx="0">
                  <c:v>72.606154174853799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6D-4263-9C6F-80BE22CE7F2B}"/>
            </c:ext>
          </c:extLst>
        </c:ser>
        <c:ser>
          <c:idx val="4"/>
          <c:order val="4"/>
          <c:tx>
            <c:strRef>
              <c:f>features_importance_df!$B$6</c:f>
              <c:strCache>
                <c:ptCount val="1"/>
                <c:pt idx="0">
                  <c:v>NDVI31_33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features_importance_df!$C$1</c:f>
              <c:strCache>
                <c:ptCount val="1"/>
                <c:pt idx="0">
                  <c:v>importance</c:v>
                </c:pt>
              </c:strCache>
            </c:strRef>
          </c:cat>
          <c:val>
            <c:numRef>
              <c:f>features_importance_df!$C$6</c:f>
              <c:numCache>
                <c:formatCode>General</c:formatCode>
                <c:ptCount val="1"/>
                <c:pt idx="0">
                  <c:v>72.283996013545803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6D-4263-9C6F-80BE22CE7F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82352512"/>
        <c:axId val="282352928"/>
      </c:barChart>
      <c:catAx>
        <c:axId val="28235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352928"/>
        <c:crosses val="autoZero"/>
        <c:auto val="1"/>
        <c:lblAlgn val="ctr"/>
        <c:lblOffset val="100"/>
        <c:noMultiLvlLbl val="0"/>
      </c:catAx>
      <c:valAx>
        <c:axId val="28235292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Scores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35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13C719-DA2E-1E46-8B46-5A257AA75773}" type="doc">
      <dgm:prSet loTypeId="urn:microsoft.com/office/officeart/2005/8/layout/arrow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60271FE-D344-694C-AEB0-61D2FF75F720}">
      <dgm:prSet phldrT="[Text]" custT="1"/>
      <dgm:spPr/>
      <dgm:t>
        <a:bodyPr/>
        <a:lstStyle/>
        <a:p>
          <a:pPr algn="l"/>
          <a:r>
            <a:rPr lang="en-GB" sz="1400" b="1" dirty="0">
              <a:solidFill>
                <a:schemeClr val="bg1">
                  <a:lumMod val="95000"/>
                </a:schemeClr>
              </a:solidFill>
              <a:latin typeface="Quicksand" panose="020B0604020202020204" charset="0"/>
            </a:rPr>
            <a:t>Mission</a:t>
          </a:r>
        </a:p>
        <a:p>
          <a:pPr algn="l"/>
          <a:r>
            <a:rPr lang="en-IN" sz="1200" b="0" i="0" dirty="0">
              <a:solidFill>
                <a:schemeClr val="bg1">
                  <a:lumMod val="95000"/>
                </a:schemeClr>
              </a:solidFill>
              <a:latin typeface="Quicksand" panose="020B0604020202020204" charset="0"/>
            </a:rPr>
            <a:t>Driving innovation and ingenuity to build a world leading agricultural and food economy for the benefit of all Canadians</a:t>
          </a:r>
          <a:endParaRPr lang="en-GB" sz="1200" b="1" dirty="0">
            <a:solidFill>
              <a:schemeClr val="bg1">
                <a:lumMod val="95000"/>
              </a:schemeClr>
            </a:solidFill>
            <a:latin typeface="Quicksand" panose="020B0604020202020204" charset="0"/>
          </a:endParaRPr>
        </a:p>
      </dgm:t>
    </dgm:pt>
    <dgm:pt modelId="{4F26B980-2BF9-DE4E-B8E4-7DF313046131}" type="parTrans" cxnId="{95EA6A0F-0219-2F48-8A00-6936FCBF5E38}">
      <dgm:prSet/>
      <dgm:spPr/>
      <dgm:t>
        <a:bodyPr/>
        <a:lstStyle/>
        <a:p>
          <a:endParaRPr lang="en-GB">
            <a:solidFill>
              <a:schemeClr val="bg1">
                <a:lumMod val="95000"/>
              </a:schemeClr>
            </a:solidFill>
          </a:endParaRPr>
        </a:p>
      </dgm:t>
    </dgm:pt>
    <dgm:pt modelId="{BF3D99DF-00EF-8748-BBA3-0249BDE03EA7}" type="sibTrans" cxnId="{95EA6A0F-0219-2F48-8A00-6936FCBF5E38}">
      <dgm:prSet/>
      <dgm:spPr/>
      <dgm:t>
        <a:bodyPr/>
        <a:lstStyle/>
        <a:p>
          <a:endParaRPr lang="en-GB">
            <a:solidFill>
              <a:schemeClr val="bg1">
                <a:lumMod val="95000"/>
              </a:schemeClr>
            </a:solidFill>
          </a:endParaRPr>
        </a:p>
      </dgm:t>
    </dgm:pt>
    <dgm:pt modelId="{E9408569-691E-CF4B-8D11-839D7B823DDF}">
      <dgm:prSet phldrT="[Text]" custT="1"/>
      <dgm:spPr/>
      <dgm:t>
        <a:bodyPr/>
        <a:lstStyle/>
        <a:p>
          <a:pPr algn="l"/>
          <a:r>
            <a:rPr lang="en-GB" sz="1400" b="1" dirty="0">
              <a:solidFill>
                <a:schemeClr val="bg1">
                  <a:lumMod val="95000"/>
                </a:schemeClr>
              </a:solidFill>
              <a:latin typeface="Quicksand" panose="020B0604020202020204" charset="0"/>
            </a:rPr>
            <a:t>Vision</a:t>
          </a:r>
        </a:p>
        <a:p>
          <a:pPr algn="l"/>
          <a:r>
            <a:rPr lang="en-IN" sz="1200" b="0" i="0" dirty="0">
              <a:solidFill>
                <a:schemeClr val="bg1">
                  <a:lumMod val="95000"/>
                </a:schemeClr>
              </a:solidFill>
              <a:latin typeface="Quicksand" panose="020B0604020202020204" charset="0"/>
            </a:rPr>
            <a:t>Provides leadership in the growth and development of a competitive, innovative and sustainable Canadian agriculture and agri-food sector</a:t>
          </a:r>
          <a:endParaRPr lang="en-GB" sz="1200" b="1" dirty="0">
            <a:solidFill>
              <a:schemeClr val="bg1">
                <a:lumMod val="95000"/>
              </a:schemeClr>
            </a:solidFill>
            <a:latin typeface="Quicksand" panose="020B0604020202020204" charset="0"/>
          </a:endParaRPr>
        </a:p>
      </dgm:t>
    </dgm:pt>
    <dgm:pt modelId="{1D8E5D9E-3AEC-2F42-8E69-A4963F1F6490}" type="parTrans" cxnId="{F93E57EE-310B-DA4F-BBA3-044B391763B5}">
      <dgm:prSet/>
      <dgm:spPr/>
      <dgm:t>
        <a:bodyPr/>
        <a:lstStyle/>
        <a:p>
          <a:endParaRPr lang="en-GB">
            <a:solidFill>
              <a:schemeClr val="bg1">
                <a:lumMod val="95000"/>
              </a:schemeClr>
            </a:solidFill>
          </a:endParaRPr>
        </a:p>
      </dgm:t>
    </dgm:pt>
    <dgm:pt modelId="{7FD33DE4-834D-A343-A271-C0FC96D3BC1C}" type="sibTrans" cxnId="{F93E57EE-310B-DA4F-BBA3-044B391763B5}">
      <dgm:prSet/>
      <dgm:spPr/>
      <dgm:t>
        <a:bodyPr/>
        <a:lstStyle/>
        <a:p>
          <a:endParaRPr lang="en-GB">
            <a:solidFill>
              <a:schemeClr val="bg1">
                <a:lumMod val="95000"/>
              </a:schemeClr>
            </a:solidFill>
          </a:endParaRPr>
        </a:p>
      </dgm:t>
    </dgm:pt>
    <dgm:pt modelId="{992A2A04-1396-F44E-8D7A-7E532BF235E4}" type="pres">
      <dgm:prSet presAssocID="{6913C719-DA2E-1E46-8B46-5A257AA75773}" presName="compositeShape" presStyleCnt="0">
        <dgm:presLayoutVars>
          <dgm:chMax val="2"/>
          <dgm:dir/>
          <dgm:resizeHandles val="exact"/>
        </dgm:presLayoutVars>
      </dgm:prSet>
      <dgm:spPr/>
    </dgm:pt>
    <dgm:pt modelId="{63ED8085-B602-0044-A62C-43F9D4959BB4}" type="pres">
      <dgm:prSet presAssocID="{6913C719-DA2E-1E46-8B46-5A257AA75773}" presName="ribbon" presStyleLbl="node1" presStyleIdx="0" presStyleCnt="1" custScaleY="135029"/>
      <dgm:spPr/>
    </dgm:pt>
    <dgm:pt modelId="{1F8A7BBF-D869-CE4F-8A55-3B9B933C67BD}" type="pres">
      <dgm:prSet presAssocID="{6913C719-DA2E-1E46-8B46-5A257AA75773}" presName="leftArrowText" presStyleLbl="node1" presStyleIdx="0" presStyleCnt="1" custLinFactNeighborX="5396" custLinFactNeighborY="-6391">
        <dgm:presLayoutVars>
          <dgm:chMax val="0"/>
          <dgm:bulletEnabled val="1"/>
        </dgm:presLayoutVars>
      </dgm:prSet>
      <dgm:spPr/>
    </dgm:pt>
    <dgm:pt modelId="{9D8ECD2A-795A-2741-856E-5CC85BD8F750}" type="pres">
      <dgm:prSet presAssocID="{6913C719-DA2E-1E46-8B46-5A257AA75773}" presName="rightArrowText" presStyleLbl="node1" presStyleIdx="0" presStyleCnt="1" custLinFactNeighborX="-643" custLinFactNeighborY="7030">
        <dgm:presLayoutVars>
          <dgm:chMax val="0"/>
          <dgm:bulletEnabled val="1"/>
        </dgm:presLayoutVars>
      </dgm:prSet>
      <dgm:spPr/>
    </dgm:pt>
  </dgm:ptLst>
  <dgm:cxnLst>
    <dgm:cxn modelId="{95EA6A0F-0219-2F48-8A00-6936FCBF5E38}" srcId="{6913C719-DA2E-1E46-8B46-5A257AA75773}" destId="{260271FE-D344-694C-AEB0-61D2FF75F720}" srcOrd="0" destOrd="0" parTransId="{4F26B980-2BF9-DE4E-B8E4-7DF313046131}" sibTransId="{BF3D99DF-00EF-8748-BBA3-0249BDE03EA7}"/>
    <dgm:cxn modelId="{CB9A2BA4-F40D-F34D-AE0C-C98B00DBCD31}" type="presOf" srcId="{6913C719-DA2E-1E46-8B46-5A257AA75773}" destId="{992A2A04-1396-F44E-8D7A-7E532BF235E4}" srcOrd="0" destOrd="0" presId="urn:microsoft.com/office/officeart/2005/8/layout/arrow6"/>
    <dgm:cxn modelId="{0A35CDBF-AB71-5742-8B7A-6E2A18294178}" type="presOf" srcId="{260271FE-D344-694C-AEB0-61D2FF75F720}" destId="{1F8A7BBF-D869-CE4F-8A55-3B9B933C67BD}" srcOrd="0" destOrd="0" presId="urn:microsoft.com/office/officeart/2005/8/layout/arrow6"/>
    <dgm:cxn modelId="{28D263E5-500E-7049-9382-28F720D36C05}" type="presOf" srcId="{E9408569-691E-CF4B-8D11-839D7B823DDF}" destId="{9D8ECD2A-795A-2741-856E-5CC85BD8F750}" srcOrd="0" destOrd="0" presId="urn:microsoft.com/office/officeart/2005/8/layout/arrow6"/>
    <dgm:cxn modelId="{F93E57EE-310B-DA4F-BBA3-044B391763B5}" srcId="{6913C719-DA2E-1E46-8B46-5A257AA75773}" destId="{E9408569-691E-CF4B-8D11-839D7B823DDF}" srcOrd="1" destOrd="0" parTransId="{1D8E5D9E-3AEC-2F42-8E69-A4963F1F6490}" sibTransId="{7FD33DE4-834D-A343-A271-C0FC96D3BC1C}"/>
    <dgm:cxn modelId="{A7E75472-1A15-B546-BA49-D2BDDD54E811}" type="presParOf" srcId="{992A2A04-1396-F44E-8D7A-7E532BF235E4}" destId="{63ED8085-B602-0044-A62C-43F9D4959BB4}" srcOrd="0" destOrd="0" presId="urn:microsoft.com/office/officeart/2005/8/layout/arrow6"/>
    <dgm:cxn modelId="{CA08A4D4-BD09-1D44-8809-15F99B5884D4}" type="presParOf" srcId="{992A2A04-1396-F44E-8D7A-7E532BF235E4}" destId="{1F8A7BBF-D869-CE4F-8A55-3B9B933C67BD}" srcOrd="1" destOrd="0" presId="urn:microsoft.com/office/officeart/2005/8/layout/arrow6"/>
    <dgm:cxn modelId="{064E4D1A-C98F-4D4A-97BC-2A14C9234390}" type="presParOf" srcId="{992A2A04-1396-F44E-8D7A-7E532BF235E4}" destId="{9D8ECD2A-795A-2741-856E-5CC85BD8F750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D8085-B602-0044-A62C-43F9D4959BB4}">
      <dsp:nvSpPr>
        <dsp:cNvPr id="0" name=""/>
        <dsp:cNvSpPr/>
      </dsp:nvSpPr>
      <dsp:spPr>
        <a:xfrm>
          <a:off x="0" y="95587"/>
          <a:ext cx="5793711" cy="3129276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A7BBF-D869-CE4F-8A55-3B9B933C67BD}">
      <dsp:nvSpPr>
        <dsp:cNvPr id="0" name=""/>
        <dsp:cNvSpPr/>
      </dsp:nvSpPr>
      <dsp:spPr>
        <a:xfrm>
          <a:off x="798412" y="834468"/>
          <a:ext cx="1911924" cy="113556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bg1">
                  <a:lumMod val="95000"/>
                </a:schemeClr>
              </a:solidFill>
              <a:latin typeface="Quicksand" panose="020B0604020202020204" charset="0"/>
            </a:rPr>
            <a:t>Mission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bg1">
                  <a:lumMod val="95000"/>
                </a:schemeClr>
              </a:solidFill>
              <a:latin typeface="Quicksand" panose="020B0604020202020204" charset="0"/>
            </a:rPr>
            <a:t>Driving innovation and ingenuity to build a world leading agricultural and food economy for the benefit of all Canadians</a:t>
          </a:r>
          <a:endParaRPr lang="en-GB" sz="1200" b="1" kern="1200" dirty="0">
            <a:solidFill>
              <a:schemeClr val="bg1">
                <a:lumMod val="95000"/>
              </a:schemeClr>
            </a:solidFill>
            <a:latin typeface="Quicksand" panose="020B0604020202020204" charset="0"/>
          </a:endParaRPr>
        </a:p>
      </dsp:txBody>
      <dsp:txXfrm>
        <a:off x="798412" y="834468"/>
        <a:ext cx="1911924" cy="1135567"/>
      </dsp:txXfrm>
    </dsp:sp>
    <dsp:sp modelId="{9D8ECD2A-795A-2741-856E-5CC85BD8F750}">
      <dsp:nvSpPr>
        <dsp:cNvPr id="0" name=""/>
        <dsp:cNvSpPr/>
      </dsp:nvSpPr>
      <dsp:spPr>
        <a:xfrm>
          <a:off x="2882326" y="1357670"/>
          <a:ext cx="2259547" cy="113556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solidFill>
                <a:schemeClr val="bg1">
                  <a:lumMod val="95000"/>
                </a:schemeClr>
              </a:solidFill>
              <a:latin typeface="Quicksand" panose="020B0604020202020204" charset="0"/>
            </a:rPr>
            <a:t>Vision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>
              <a:solidFill>
                <a:schemeClr val="bg1">
                  <a:lumMod val="95000"/>
                </a:schemeClr>
              </a:solidFill>
              <a:latin typeface="Quicksand" panose="020B0604020202020204" charset="0"/>
            </a:rPr>
            <a:t>Provides leadership in the growth and development of a competitive, innovative and sustainable Canadian agriculture and agri-food sector</a:t>
          </a:r>
          <a:endParaRPr lang="en-GB" sz="1200" b="1" kern="1200" dirty="0">
            <a:solidFill>
              <a:schemeClr val="bg1">
                <a:lumMod val="95000"/>
              </a:schemeClr>
            </a:solidFill>
            <a:latin typeface="Quicksand" panose="020B0604020202020204" charset="0"/>
          </a:endParaRPr>
        </a:p>
      </dsp:txBody>
      <dsp:txXfrm>
        <a:off x="2882326" y="1357670"/>
        <a:ext cx="2259547" cy="11355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447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608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746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43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05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496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761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2852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037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981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876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041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562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1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713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350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65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005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394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844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" name="Google Shape;1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7" name="Google Shape;17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11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1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"/>
          <p:cNvSpPr txBox="1">
            <a:spLocks noGrp="1"/>
          </p:cNvSpPr>
          <p:nvPr>
            <p:ph type="body" idx="4294967295"/>
          </p:nvPr>
        </p:nvSpPr>
        <p:spPr>
          <a:xfrm>
            <a:off x="1154949" y="1564179"/>
            <a:ext cx="7752956" cy="1523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b="1" dirty="0">
                <a:solidFill>
                  <a:srgbClr val="000A3E"/>
                </a:solidFill>
              </a:rPr>
              <a:t>Exploring Optimal Machine Learning Models for Predicting Crop Yield at Township Level</a:t>
            </a:r>
            <a:endParaRPr dirty="0">
              <a:solidFill>
                <a:srgbClr val="000A3E"/>
              </a:solidFill>
            </a:endParaRPr>
          </a:p>
        </p:txBody>
      </p:sp>
      <p:pic>
        <p:nvPicPr>
          <p:cNvPr id="33" name="Google Shape;33;p1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57870" y="252865"/>
            <a:ext cx="1150035" cy="1052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E3381A-AC55-31E9-A6A9-7E08C6E7C8C5}"/>
              </a:ext>
            </a:extLst>
          </p:cNvPr>
          <p:cNvSpPr txBox="1"/>
          <p:nvPr/>
        </p:nvSpPr>
        <p:spPr>
          <a:xfrm>
            <a:off x="1154949" y="3467112"/>
            <a:ext cx="7368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Quicksand" panose="020B0604020202020204" charset="0"/>
              </a:rPr>
              <a:t>Mayukha Bheemavarapu | Mehul Bhargava | Navdeep Singh Saini  | Val Veeramani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A22EC-5CEF-E267-FF87-8897D44725A7}"/>
              </a:ext>
            </a:extLst>
          </p:cNvPr>
          <p:cNvSpPr txBox="1"/>
          <p:nvPr/>
        </p:nvSpPr>
        <p:spPr>
          <a:xfrm>
            <a:off x="887896" y="3781329"/>
            <a:ext cx="7368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rgbClr val="002060"/>
                </a:solidFill>
                <a:latin typeface="Quicksand" panose="020B0604020202020204" charset="0"/>
              </a:rPr>
              <a:t>June 21, 2022</a:t>
            </a:r>
          </a:p>
        </p:txBody>
      </p:sp>
      <p:pic>
        <p:nvPicPr>
          <p:cNvPr id="11" name="Picture 10" descr="Waterfall chart&#10;&#10;Description automatically generated with low confidence">
            <a:extLst>
              <a:ext uri="{FF2B5EF4-FFF2-40B4-BE49-F238E27FC236}">
                <a16:creationId xmlns:a16="http://schemas.microsoft.com/office/drawing/2014/main" id="{D8795060-24FC-F22A-2A2A-B2AA13181B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03" b="24294"/>
          <a:stretch/>
        </p:blipFill>
        <p:spPr>
          <a:xfrm>
            <a:off x="1154949" y="512999"/>
            <a:ext cx="1885950" cy="532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31C6B1F7-F1D0-C545-39F1-302B9F04C0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9C0BA"/>
                </a:solidFill>
                <a:latin typeface="Quicksand" panose="020B0604020202020204" charset="0"/>
              </a:rPr>
              <a:t>Data Wrangling</a:t>
            </a:r>
            <a:endParaRPr sz="2400" b="1" dirty="0">
              <a:solidFill>
                <a:srgbClr val="39C0BA"/>
              </a:solidFill>
              <a:latin typeface="Quicksand" panose="020B0604020202020204" charset="0"/>
            </a:endParaRPr>
          </a:p>
        </p:txBody>
      </p:sp>
      <p:grpSp>
        <p:nvGrpSpPr>
          <p:cNvPr id="88" name="Google Shape;1199;p44">
            <a:extLst>
              <a:ext uri="{FF2B5EF4-FFF2-40B4-BE49-F238E27FC236}">
                <a16:creationId xmlns:a16="http://schemas.microsoft.com/office/drawing/2014/main" id="{61C8DFEF-4BB6-9CD6-8528-8FD7B22492A2}"/>
              </a:ext>
            </a:extLst>
          </p:cNvPr>
          <p:cNvGrpSpPr/>
          <p:nvPr/>
        </p:nvGrpSpPr>
        <p:grpSpPr>
          <a:xfrm>
            <a:off x="6462940" y="1144720"/>
            <a:ext cx="2367860" cy="721308"/>
            <a:chOff x="6015900" y="1073600"/>
            <a:chExt cx="2367860" cy="721308"/>
          </a:xfrm>
        </p:grpSpPr>
        <p:grpSp>
          <p:nvGrpSpPr>
            <p:cNvPr id="89" name="Google Shape;1200;p44">
              <a:extLst>
                <a:ext uri="{FF2B5EF4-FFF2-40B4-BE49-F238E27FC236}">
                  <a16:creationId xmlns:a16="http://schemas.microsoft.com/office/drawing/2014/main" id="{759260C9-1764-D8EB-EE6A-F7FABD83A68B}"/>
                </a:ext>
              </a:extLst>
            </p:cNvPr>
            <p:cNvGrpSpPr/>
            <p:nvPr/>
          </p:nvGrpSpPr>
          <p:grpSpPr>
            <a:xfrm>
              <a:off x="6508960" y="1073600"/>
              <a:ext cx="1874800" cy="721308"/>
              <a:chOff x="6669760" y="1073600"/>
              <a:chExt cx="1874800" cy="721308"/>
            </a:xfrm>
          </p:grpSpPr>
          <p:sp>
            <p:nvSpPr>
              <p:cNvPr id="91" name="Google Shape;1201;p44">
                <a:extLst>
                  <a:ext uri="{FF2B5EF4-FFF2-40B4-BE49-F238E27FC236}">
                    <a16:creationId xmlns:a16="http://schemas.microsoft.com/office/drawing/2014/main" id="{F7567FE3-CD9B-93DA-D3E1-AB749BAE34B1}"/>
                  </a:ext>
                </a:extLst>
              </p:cNvPr>
              <p:cNvSpPr txBox="1"/>
              <p:nvPr/>
            </p:nvSpPr>
            <p:spPr>
              <a:xfrm>
                <a:off x="6669760" y="1073600"/>
                <a:ext cx="1824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bg1">
                        <a:lumMod val="9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Loading</a:t>
                </a:r>
                <a:endParaRPr sz="16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2" name="Google Shape;1202;p44">
                <a:extLst>
                  <a:ext uri="{FF2B5EF4-FFF2-40B4-BE49-F238E27FC236}">
                    <a16:creationId xmlns:a16="http://schemas.microsoft.com/office/drawing/2014/main" id="{102BEDEF-C194-9AFE-E312-058FC9C402F0}"/>
                  </a:ext>
                </a:extLst>
              </p:cNvPr>
              <p:cNvSpPr txBox="1"/>
              <p:nvPr/>
            </p:nvSpPr>
            <p:spPr>
              <a:xfrm>
                <a:off x="6720560" y="1396208"/>
                <a:ext cx="1824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bg1">
                        <a:lumMod val="95000"/>
                      </a:schemeClr>
                    </a:solidFill>
                    <a:latin typeface="Roboto"/>
                    <a:ea typeface="Roboto"/>
                    <a:cs typeface="Roboto"/>
                    <a:sym typeface="Roboto"/>
                  </a:rPr>
                  <a:t>Loaded all the four data sets</a:t>
                </a:r>
                <a:endParaRPr sz="12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0" name="Google Shape;1203;p44">
              <a:extLst>
                <a:ext uri="{FF2B5EF4-FFF2-40B4-BE49-F238E27FC236}">
                  <a16:creationId xmlns:a16="http://schemas.microsoft.com/office/drawing/2014/main" id="{BFCCC906-EA54-BE28-254D-49FD56302136}"/>
                </a:ext>
              </a:extLst>
            </p:cNvPr>
            <p:cNvSpPr/>
            <p:nvPr/>
          </p:nvSpPr>
          <p:spPr>
            <a:xfrm>
              <a:off x="6015900" y="1139575"/>
              <a:ext cx="609900" cy="60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3" name="Google Shape;1204;p44">
            <a:extLst>
              <a:ext uri="{FF2B5EF4-FFF2-40B4-BE49-F238E27FC236}">
                <a16:creationId xmlns:a16="http://schemas.microsoft.com/office/drawing/2014/main" id="{6D85383F-5669-5FAC-1B8A-E2764EBC6C22}"/>
              </a:ext>
            </a:extLst>
          </p:cNvPr>
          <p:cNvGrpSpPr/>
          <p:nvPr/>
        </p:nvGrpSpPr>
        <p:grpSpPr>
          <a:xfrm>
            <a:off x="6174110" y="2598231"/>
            <a:ext cx="2510000" cy="792437"/>
            <a:chOff x="5146300" y="2562500"/>
            <a:chExt cx="2510000" cy="792437"/>
          </a:xfrm>
        </p:grpSpPr>
        <p:grpSp>
          <p:nvGrpSpPr>
            <p:cNvPr id="94" name="Google Shape;1205;p44">
              <a:extLst>
                <a:ext uri="{FF2B5EF4-FFF2-40B4-BE49-F238E27FC236}">
                  <a16:creationId xmlns:a16="http://schemas.microsoft.com/office/drawing/2014/main" id="{4112C07C-4F89-B25E-B7C5-4024FBCB66A5}"/>
                </a:ext>
              </a:extLst>
            </p:cNvPr>
            <p:cNvGrpSpPr/>
            <p:nvPr/>
          </p:nvGrpSpPr>
          <p:grpSpPr>
            <a:xfrm>
              <a:off x="5146300" y="2562500"/>
              <a:ext cx="1824000" cy="792437"/>
              <a:chOff x="5222500" y="2562500"/>
              <a:chExt cx="1824000" cy="792437"/>
            </a:xfrm>
          </p:grpSpPr>
          <p:sp>
            <p:nvSpPr>
              <p:cNvPr id="96" name="Google Shape;1206;p44">
                <a:extLst>
                  <a:ext uri="{FF2B5EF4-FFF2-40B4-BE49-F238E27FC236}">
                    <a16:creationId xmlns:a16="http://schemas.microsoft.com/office/drawing/2014/main" id="{A4229250-7405-0514-82B6-C3CFA9768DCF}"/>
                  </a:ext>
                </a:extLst>
              </p:cNvPr>
              <p:cNvSpPr txBox="1"/>
              <p:nvPr/>
            </p:nvSpPr>
            <p:spPr>
              <a:xfrm>
                <a:off x="5222500" y="2562500"/>
                <a:ext cx="18240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bg1">
                        <a:lumMod val="9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Filtering</a:t>
                </a:r>
                <a:endParaRPr sz="16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97" name="Google Shape;1207;p44">
                <a:extLst>
                  <a:ext uri="{FF2B5EF4-FFF2-40B4-BE49-F238E27FC236}">
                    <a16:creationId xmlns:a16="http://schemas.microsoft.com/office/drawing/2014/main" id="{1D5ECB28-A350-C175-CF56-7308DD7F7F69}"/>
                  </a:ext>
                </a:extLst>
              </p:cNvPr>
              <p:cNvSpPr txBox="1"/>
              <p:nvPr/>
            </p:nvSpPr>
            <p:spPr>
              <a:xfrm>
                <a:off x="5222500" y="2951437"/>
                <a:ext cx="1824000" cy="40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bg1">
                        <a:lumMod val="95000"/>
                      </a:schemeClr>
                    </a:solidFill>
                    <a:latin typeface="Roboto"/>
                    <a:ea typeface="Roboto"/>
                    <a:cs typeface="Roboto"/>
                    <a:sym typeface="Roboto"/>
                  </a:rPr>
                  <a:t>Filtered all data sets for the time range 2010-2020</a:t>
                </a:r>
                <a:endParaRPr sz="12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95" name="Google Shape;1208;p44">
              <a:extLst>
                <a:ext uri="{FF2B5EF4-FFF2-40B4-BE49-F238E27FC236}">
                  <a16:creationId xmlns:a16="http://schemas.microsoft.com/office/drawing/2014/main" id="{21370263-7AC5-AC48-C94B-6920D9E91757}"/>
                </a:ext>
              </a:extLst>
            </p:cNvPr>
            <p:cNvSpPr/>
            <p:nvPr/>
          </p:nvSpPr>
          <p:spPr>
            <a:xfrm>
              <a:off x="7046400" y="2597888"/>
              <a:ext cx="609900" cy="609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b="1" dirty="0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98" name="Google Shape;1209;p44">
            <a:extLst>
              <a:ext uri="{FF2B5EF4-FFF2-40B4-BE49-F238E27FC236}">
                <a16:creationId xmlns:a16="http://schemas.microsoft.com/office/drawing/2014/main" id="{3D0FCE06-D991-6BC2-5875-453CB65C2F9F}"/>
              </a:ext>
            </a:extLst>
          </p:cNvPr>
          <p:cNvGrpSpPr/>
          <p:nvPr/>
        </p:nvGrpSpPr>
        <p:grpSpPr>
          <a:xfrm>
            <a:off x="6015900" y="4122520"/>
            <a:ext cx="2510100" cy="700996"/>
            <a:chOff x="6015900" y="4051400"/>
            <a:chExt cx="2510100" cy="700996"/>
          </a:xfrm>
        </p:grpSpPr>
        <p:grpSp>
          <p:nvGrpSpPr>
            <p:cNvPr id="99" name="Google Shape;1210;p44">
              <a:extLst>
                <a:ext uri="{FF2B5EF4-FFF2-40B4-BE49-F238E27FC236}">
                  <a16:creationId xmlns:a16="http://schemas.microsoft.com/office/drawing/2014/main" id="{DF6A2382-14F4-FFE4-1E9A-D1A5ECD6C7B6}"/>
                </a:ext>
              </a:extLst>
            </p:cNvPr>
            <p:cNvGrpSpPr/>
            <p:nvPr/>
          </p:nvGrpSpPr>
          <p:grpSpPr>
            <a:xfrm>
              <a:off x="6702000" y="4051400"/>
              <a:ext cx="1824000" cy="700996"/>
              <a:chOff x="6862800" y="4051400"/>
              <a:chExt cx="1824000" cy="700996"/>
            </a:xfrm>
          </p:grpSpPr>
          <p:sp>
            <p:nvSpPr>
              <p:cNvPr id="101" name="Google Shape;1211;p44">
                <a:extLst>
                  <a:ext uri="{FF2B5EF4-FFF2-40B4-BE49-F238E27FC236}">
                    <a16:creationId xmlns:a16="http://schemas.microsoft.com/office/drawing/2014/main" id="{0E997DF9-10BA-6842-AF7F-738837735BD4}"/>
                  </a:ext>
                </a:extLst>
              </p:cNvPr>
              <p:cNvSpPr txBox="1"/>
              <p:nvPr/>
            </p:nvSpPr>
            <p:spPr>
              <a:xfrm>
                <a:off x="6862800" y="4051400"/>
                <a:ext cx="1824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bg1">
                        <a:lumMod val="9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Cleaning</a:t>
                </a:r>
                <a:endParaRPr sz="16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2" name="Google Shape;1212;p44">
                <a:extLst>
                  <a:ext uri="{FF2B5EF4-FFF2-40B4-BE49-F238E27FC236}">
                    <a16:creationId xmlns:a16="http://schemas.microsoft.com/office/drawing/2014/main" id="{B805C58D-9E37-B0D8-2A30-0B5EED89F820}"/>
                  </a:ext>
                </a:extLst>
              </p:cNvPr>
              <p:cNvSpPr txBox="1"/>
              <p:nvPr/>
            </p:nvSpPr>
            <p:spPr>
              <a:xfrm>
                <a:off x="6862800" y="4353696"/>
                <a:ext cx="1824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bg1">
                        <a:lumMod val="95000"/>
                      </a:schemeClr>
                    </a:solidFill>
                    <a:latin typeface="Roboto"/>
                    <a:ea typeface="Roboto"/>
                    <a:cs typeface="Roboto"/>
                    <a:sym typeface="Roboto"/>
                  </a:rPr>
                  <a:t>Removed/Treated missing values</a:t>
                </a:r>
                <a:endParaRPr sz="12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0" name="Google Shape;1213;p44">
              <a:extLst>
                <a:ext uri="{FF2B5EF4-FFF2-40B4-BE49-F238E27FC236}">
                  <a16:creationId xmlns:a16="http://schemas.microsoft.com/office/drawing/2014/main" id="{CC54B883-F30B-1BB7-ACAF-F4EDF8B62217}"/>
                </a:ext>
              </a:extLst>
            </p:cNvPr>
            <p:cNvSpPr/>
            <p:nvPr/>
          </p:nvSpPr>
          <p:spPr>
            <a:xfrm>
              <a:off x="6015900" y="4122163"/>
              <a:ext cx="609900" cy="609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b="1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3" name="Google Shape;1214;p44">
            <a:extLst>
              <a:ext uri="{FF2B5EF4-FFF2-40B4-BE49-F238E27FC236}">
                <a16:creationId xmlns:a16="http://schemas.microsoft.com/office/drawing/2014/main" id="{2958B3D5-EE2A-356E-5CBA-0E96391C3D34}"/>
              </a:ext>
            </a:extLst>
          </p:cNvPr>
          <p:cNvGrpSpPr/>
          <p:nvPr/>
        </p:nvGrpSpPr>
        <p:grpSpPr>
          <a:xfrm>
            <a:off x="1420264" y="1105842"/>
            <a:ext cx="2154500" cy="690828"/>
            <a:chOff x="973600" y="1073600"/>
            <a:chExt cx="2154500" cy="690828"/>
          </a:xfrm>
        </p:grpSpPr>
        <p:grpSp>
          <p:nvGrpSpPr>
            <p:cNvPr id="104" name="Google Shape;1215;p44">
              <a:extLst>
                <a:ext uri="{FF2B5EF4-FFF2-40B4-BE49-F238E27FC236}">
                  <a16:creationId xmlns:a16="http://schemas.microsoft.com/office/drawing/2014/main" id="{364AD848-3EB3-8626-AC86-3A23B3AE2CA1}"/>
                </a:ext>
              </a:extLst>
            </p:cNvPr>
            <p:cNvGrpSpPr/>
            <p:nvPr/>
          </p:nvGrpSpPr>
          <p:grpSpPr>
            <a:xfrm>
              <a:off x="973600" y="1073600"/>
              <a:ext cx="1824000" cy="690828"/>
              <a:chOff x="812800" y="1073600"/>
              <a:chExt cx="1824000" cy="690828"/>
            </a:xfrm>
          </p:grpSpPr>
          <p:sp>
            <p:nvSpPr>
              <p:cNvPr id="106" name="Google Shape;1216;p44">
                <a:extLst>
                  <a:ext uri="{FF2B5EF4-FFF2-40B4-BE49-F238E27FC236}">
                    <a16:creationId xmlns:a16="http://schemas.microsoft.com/office/drawing/2014/main" id="{9C402AE4-5EC9-12A4-188A-100F9DCB4FFB}"/>
                  </a:ext>
                </a:extLst>
              </p:cNvPr>
              <p:cNvSpPr txBox="1"/>
              <p:nvPr/>
            </p:nvSpPr>
            <p:spPr>
              <a:xfrm>
                <a:off x="812800" y="1073600"/>
                <a:ext cx="1824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bg1">
                        <a:lumMod val="9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Final data set</a:t>
                </a:r>
                <a:endParaRPr sz="16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07" name="Google Shape;1217;p44">
                <a:extLst>
                  <a:ext uri="{FF2B5EF4-FFF2-40B4-BE49-F238E27FC236}">
                    <a16:creationId xmlns:a16="http://schemas.microsoft.com/office/drawing/2014/main" id="{D5CE1AA6-EF67-0BA6-1763-533538F71300}"/>
                  </a:ext>
                </a:extLst>
              </p:cNvPr>
              <p:cNvSpPr txBox="1"/>
              <p:nvPr/>
            </p:nvSpPr>
            <p:spPr>
              <a:xfrm>
                <a:off x="812800" y="1365728"/>
                <a:ext cx="1824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bg1">
                        <a:lumMod val="95000"/>
                      </a:schemeClr>
                    </a:solidFill>
                    <a:latin typeface="Roboto"/>
                    <a:ea typeface="Roboto"/>
                    <a:cs typeface="Roboto"/>
                    <a:sym typeface="Roboto"/>
                  </a:rPr>
                  <a:t>Exported the final dataset as CSV</a:t>
                </a:r>
                <a:endParaRPr sz="12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05" name="Google Shape;1218;p44">
              <a:extLst>
                <a:ext uri="{FF2B5EF4-FFF2-40B4-BE49-F238E27FC236}">
                  <a16:creationId xmlns:a16="http://schemas.microsoft.com/office/drawing/2014/main" id="{67E3E731-3F0C-CE81-F451-5FBA4422343C}"/>
                </a:ext>
              </a:extLst>
            </p:cNvPr>
            <p:cNvSpPr/>
            <p:nvPr/>
          </p:nvSpPr>
          <p:spPr>
            <a:xfrm>
              <a:off x="2518200" y="1139575"/>
              <a:ext cx="609900" cy="609900"/>
            </a:xfrm>
            <a:prstGeom prst="ellipse">
              <a:avLst/>
            </a:prstGeom>
            <a:solidFill>
              <a:srgbClr val="D7DB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b="1" dirty="0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9" name="Google Shape;1219;p44">
            <a:extLst>
              <a:ext uri="{FF2B5EF4-FFF2-40B4-BE49-F238E27FC236}">
                <a16:creationId xmlns:a16="http://schemas.microsoft.com/office/drawing/2014/main" id="{BA66125A-3B50-3518-C200-8747073C121A}"/>
              </a:ext>
            </a:extLst>
          </p:cNvPr>
          <p:cNvGrpSpPr/>
          <p:nvPr/>
        </p:nvGrpSpPr>
        <p:grpSpPr>
          <a:xfrm>
            <a:off x="1182900" y="2633620"/>
            <a:ext cx="2510100" cy="721317"/>
            <a:chOff x="1487700" y="2562500"/>
            <a:chExt cx="2510100" cy="721317"/>
          </a:xfrm>
        </p:grpSpPr>
        <p:grpSp>
          <p:nvGrpSpPr>
            <p:cNvPr id="110" name="Google Shape;1220;p44">
              <a:extLst>
                <a:ext uri="{FF2B5EF4-FFF2-40B4-BE49-F238E27FC236}">
                  <a16:creationId xmlns:a16="http://schemas.microsoft.com/office/drawing/2014/main" id="{10B431B6-15C5-B5FD-A9F1-600BDD0DD59D}"/>
                </a:ext>
              </a:extLst>
            </p:cNvPr>
            <p:cNvGrpSpPr/>
            <p:nvPr/>
          </p:nvGrpSpPr>
          <p:grpSpPr>
            <a:xfrm>
              <a:off x="2173800" y="2562500"/>
              <a:ext cx="1824000" cy="721317"/>
              <a:chOff x="2097600" y="2562500"/>
              <a:chExt cx="1824000" cy="721317"/>
            </a:xfrm>
          </p:grpSpPr>
          <p:sp>
            <p:nvSpPr>
              <p:cNvPr id="112" name="Google Shape;1221;p44">
                <a:extLst>
                  <a:ext uri="{FF2B5EF4-FFF2-40B4-BE49-F238E27FC236}">
                    <a16:creationId xmlns:a16="http://schemas.microsoft.com/office/drawing/2014/main" id="{1F33B789-CA14-8FA1-DA00-18DA4D930D7A}"/>
                  </a:ext>
                </a:extLst>
              </p:cNvPr>
              <p:cNvSpPr txBox="1"/>
              <p:nvPr/>
            </p:nvSpPr>
            <p:spPr>
              <a:xfrm>
                <a:off x="2097600" y="2562500"/>
                <a:ext cx="1824000" cy="27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bg1">
                        <a:lumMod val="9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Joining</a:t>
                </a:r>
                <a:endParaRPr sz="16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3" name="Google Shape;1222;p44">
                <a:extLst>
                  <a:ext uri="{FF2B5EF4-FFF2-40B4-BE49-F238E27FC236}">
                    <a16:creationId xmlns:a16="http://schemas.microsoft.com/office/drawing/2014/main" id="{4CDFFB8A-6470-E7EF-F6E0-F45C66DBB76B}"/>
                  </a:ext>
                </a:extLst>
              </p:cNvPr>
              <p:cNvSpPr txBox="1"/>
              <p:nvPr/>
            </p:nvSpPr>
            <p:spPr>
              <a:xfrm>
                <a:off x="2097600" y="2880317"/>
                <a:ext cx="1824000" cy="40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bg1">
                        <a:lumMod val="95000"/>
                      </a:schemeClr>
                    </a:solidFill>
                    <a:latin typeface="Roboto"/>
                    <a:ea typeface="Roboto"/>
                    <a:cs typeface="Roboto"/>
                    <a:sym typeface="Roboto"/>
                  </a:rPr>
                  <a:t>Merged the datasets on Year and TWP_ID</a:t>
                </a:r>
                <a:endParaRPr sz="12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1" name="Google Shape;1223;p44">
              <a:extLst>
                <a:ext uri="{FF2B5EF4-FFF2-40B4-BE49-F238E27FC236}">
                  <a16:creationId xmlns:a16="http://schemas.microsoft.com/office/drawing/2014/main" id="{45EDE09B-6368-B1DB-FFC4-F01E3221BCD6}"/>
                </a:ext>
              </a:extLst>
            </p:cNvPr>
            <p:cNvSpPr/>
            <p:nvPr/>
          </p:nvSpPr>
          <p:spPr>
            <a:xfrm>
              <a:off x="1487700" y="2597888"/>
              <a:ext cx="609900" cy="609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b="1" dirty="0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14" name="Google Shape;1224;p44">
            <a:extLst>
              <a:ext uri="{FF2B5EF4-FFF2-40B4-BE49-F238E27FC236}">
                <a16:creationId xmlns:a16="http://schemas.microsoft.com/office/drawing/2014/main" id="{6EB91041-D9E9-E6D1-9250-6F75629F1859}"/>
              </a:ext>
            </a:extLst>
          </p:cNvPr>
          <p:cNvGrpSpPr/>
          <p:nvPr/>
        </p:nvGrpSpPr>
        <p:grpSpPr>
          <a:xfrm>
            <a:off x="1165475" y="4130198"/>
            <a:ext cx="2510100" cy="751796"/>
            <a:chOff x="618000" y="4051400"/>
            <a:chExt cx="2510100" cy="751796"/>
          </a:xfrm>
        </p:grpSpPr>
        <p:grpSp>
          <p:nvGrpSpPr>
            <p:cNvPr id="115" name="Google Shape;1225;p44">
              <a:extLst>
                <a:ext uri="{FF2B5EF4-FFF2-40B4-BE49-F238E27FC236}">
                  <a16:creationId xmlns:a16="http://schemas.microsoft.com/office/drawing/2014/main" id="{92FC7726-2AB5-19B3-A7DF-EA1BA5A8DB45}"/>
                </a:ext>
              </a:extLst>
            </p:cNvPr>
            <p:cNvGrpSpPr/>
            <p:nvPr/>
          </p:nvGrpSpPr>
          <p:grpSpPr>
            <a:xfrm>
              <a:off x="618000" y="4051400"/>
              <a:ext cx="1824000" cy="751796"/>
              <a:chOff x="457200" y="4051400"/>
              <a:chExt cx="1824000" cy="751796"/>
            </a:xfrm>
          </p:grpSpPr>
          <p:sp>
            <p:nvSpPr>
              <p:cNvPr id="117" name="Google Shape;1226;p44">
                <a:extLst>
                  <a:ext uri="{FF2B5EF4-FFF2-40B4-BE49-F238E27FC236}">
                    <a16:creationId xmlns:a16="http://schemas.microsoft.com/office/drawing/2014/main" id="{630B7850-4D4D-0E48-4365-AA55FB00B40B}"/>
                  </a:ext>
                </a:extLst>
              </p:cNvPr>
              <p:cNvSpPr txBox="1"/>
              <p:nvPr/>
            </p:nvSpPr>
            <p:spPr>
              <a:xfrm>
                <a:off x="457200" y="4051400"/>
                <a:ext cx="1824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b="1" dirty="0">
                    <a:solidFill>
                      <a:schemeClr val="bg1">
                        <a:lumMod val="95000"/>
                      </a:schemeClr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 Transformation</a:t>
                </a:r>
                <a:endParaRPr sz="1600" b="1" dirty="0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18" name="Google Shape;1227;p44">
                <a:extLst>
                  <a:ext uri="{FF2B5EF4-FFF2-40B4-BE49-F238E27FC236}">
                    <a16:creationId xmlns:a16="http://schemas.microsoft.com/office/drawing/2014/main" id="{57347BA9-5962-D259-222F-6AA01E3CE9B7}"/>
                  </a:ext>
                </a:extLst>
              </p:cNvPr>
              <p:cNvSpPr txBox="1"/>
              <p:nvPr/>
            </p:nvSpPr>
            <p:spPr>
              <a:xfrm>
                <a:off x="457200" y="4404496"/>
                <a:ext cx="1824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bg1">
                        <a:lumMod val="95000"/>
                      </a:schemeClr>
                    </a:solidFill>
                    <a:latin typeface="Roboto"/>
                    <a:ea typeface="Roboto"/>
                    <a:cs typeface="Roboto"/>
                    <a:sym typeface="Roboto"/>
                  </a:rPr>
                  <a:t>Calculated 3 - Week running mean</a:t>
                </a:r>
                <a:endParaRPr sz="12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6" name="Google Shape;1228;p44">
              <a:extLst>
                <a:ext uri="{FF2B5EF4-FFF2-40B4-BE49-F238E27FC236}">
                  <a16:creationId xmlns:a16="http://schemas.microsoft.com/office/drawing/2014/main" id="{F78FBBE6-4287-086F-5F98-E97D881DA1B6}"/>
                </a:ext>
              </a:extLst>
            </p:cNvPr>
            <p:cNvSpPr/>
            <p:nvPr/>
          </p:nvSpPr>
          <p:spPr>
            <a:xfrm>
              <a:off x="2518200" y="4122163"/>
              <a:ext cx="609900" cy="609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bg1">
                      <a:lumMod val="95000"/>
                    </a:schemeClr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b="1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19" name="Google Shape;1229;p44">
            <a:extLst>
              <a:ext uri="{FF2B5EF4-FFF2-40B4-BE49-F238E27FC236}">
                <a16:creationId xmlns:a16="http://schemas.microsoft.com/office/drawing/2014/main" id="{C9156E39-DA13-BC7A-12D2-0837A5DB5AAD}"/>
              </a:ext>
            </a:extLst>
          </p:cNvPr>
          <p:cNvCxnSpPr>
            <a:stCxn id="90" idx="4"/>
            <a:endCxn id="95" idx="0"/>
          </p:cNvCxnSpPr>
          <p:nvPr/>
        </p:nvCxnSpPr>
        <p:spPr>
          <a:xfrm rot="16200000" flipH="1">
            <a:off x="7167013" y="1421472"/>
            <a:ext cx="813024" cy="161127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30;p44">
            <a:extLst>
              <a:ext uri="{FF2B5EF4-FFF2-40B4-BE49-F238E27FC236}">
                <a16:creationId xmlns:a16="http://schemas.microsoft.com/office/drawing/2014/main" id="{17D5B7E4-57D6-D2E1-6D96-EECDFF6E0BB3}"/>
              </a:ext>
            </a:extLst>
          </p:cNvPr>
          <p:cNvCxnSpPr>
            <a:stCxn id="95" idx="4"/>
            <a:endCxn id="100" idx="0"/>
          </p:cNvCxnSpPr>
          <p:nvPr/>
        </p:nvCxnSpPr>
        <p:spPr>
          <a:xfrm rot="5400000">
            <a:off x="6875123" y="2689246"/>
            <a:ext cx="949764" cy="205831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31;p44">
            <a:extLst>
              <a:ext uri="{FF2B5EF4-FFF2-40B4-BE49-F238E27FC236}">
                <a16:creationId xmlns:a16="http://schemas.microsoft.com/office/drawing/2014/main" id="{0E1DF8DB-D4A0-220D-A043-E0C26ED0EEF2}"/>
              </a:ext>
            </a:extLst>
          </p:cNvPr>
          <p:cNvCxnSpPr>
            <a:stCxn id="105" idx="4"/>
            <a:endCxn id="111" idx="0"/>
          </p:cNvCxnSpPr>
          <p:nvPr/>
        </p:nvCxnSpPr>
        <p:spPr>
          <a:xfrm rot="5400000">
            <a:off x="1935187" y="1334380"/>
            <a:ext cx="887291" cy="1781964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122" name="Google Shape;1232;p44">
            <a:extLst>
              <a:ext uri="{FF2B5EF4-FFF2-40B4-BE49-F238E27FC236}">
                <a16:creationId xmlns:a16="http://schemas.microsoft.com/office/drawing/2014/main" id="{16E17B30-C2D5-B1C1-A5DC-B68BB27F588D}"/>
              </a:ext>
            </a:extLst>
          </p:cNvPr>
          <p:cNvCxnSpPr>
            <a:stCxn id="111" idx="4"/>
            <a:endCxn id="116" idx="0"/>
          </p:cNvCxnSpPr>
          <p:nvPr/>
        </p:nvCxnSpPr>
        <p:spPr>
          <a:xfrm rot="16200000" flipH="1">
            <a:off x="1968211" y="2798546"/>
            <a:ext cx="922053" cy="1882775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23" name="Google Shape;1233;p44">
            <a:extLst>
              <a:ext uri="{FF2B5EF4-FFF2-40B4-BE49-F238E27FC236}">
                <a16:creationId xmlns:a16="http://schemas.microsoft.com/office/drawing/2014/main" id="{E4082A1F-43F4-38AE-184A-2BA03E04153A}"/>
              </a:ext>
            </a:extLst>
          </p:cNvPr>
          <p:cNvSpPr/>
          <p:nvPr/>
        </p:nvSpPr>
        <p:spPr>
          <a:xfrm>
            <a:off x="4160400" y="2760931"/>
            <a:ext cx="1433100" cy="4872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>
                    <a:lumMod val="95000"/>
                  </a:schemeClr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Raw Data</a:t>
            </a:r>
            <a:endParaRPr sz="1600" b="1" dirty="0">
              <a:solidFill>
                <a:schemeClr val="bg1">
                  <a:lumMod val="95000"/>
                </a:schemeClr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24" name="Google Shape;1234;p44">
            <a:extLst>
              <a:ext uri="{FF2B5EF4-FFF2-40B4-BE49-F238E27FC236}">
                <a16:creationId xmlns:a16="http://schemas.microsoft.com/office/drawing/2014/main" id="{AB8098CA-C87B-6245-47A7-E6C43D1C9F2C}"/>
              </a:ext>
            </a:extLst>
          </p:cNvPr>
          <p:cNvCxnSpPr>
            <a:stCxn id="100" idx="2"/>
            <a:endCxn id="116" idx="6"/>
          </p:cNvCxnSpPr>
          <p:nvPr/>
        </p:nvCxnSpPr>
        <p:spPr>
          <a:xfrm rot="10800000" flipV="1">
            <a:off x="3675576" y="4498233"/>
            <a:ext cx="2340325" cy="7678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35;p44">
            <a:extLst>
              <a:ext uri="{FF2B5EF4-FFF2-40B4-BE49-F238E27FC236}">
                <a16:creationId xmlns:a16="http://schemas.microsoft.com/office/drawing/2014/main" id="{72681991-942A-86C0-A364-BB2F2E654ED1}"/>
              </a:ext>
            </a:extLst>
          </p:cNvPr>
          <p:cNvSpPr/>
          <p:nvPr/>
        </p:nvSpPr>
        <p:spPr>
          <a:xfrm>
            <a:off x="4569662" y="1210695"/>
            <a:ext cx="609900" cy="609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bg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126" name="Google Shape;1236;p44">
            <a:extLst>
              <a:ext uri="{FF2B5EF4-FFF2-40B4-BE49-F238E27FC236}">
                <a16:creationId xmlns:a16="http://schemas.microsoft.com/office/drawing/2014/main" id="{C147D033-42E2-55CA-6321-C2D9F7100CB1}"/>
              </a:ext>
            </a:extLst>
          </p:cNvPr>
          <p:cNvCxnSpPr>
            <a:stCxn id="123" idx="0"/>
            <a:endCxn id="125" idx="4"/>
          </p:cNvCxnSpPr>
          <p:nvPr/>
        </p:nvCxnSpPr>
        <p:spPr>
          <a:xfrm flipH="1" flipV="1">
            <a:off x="4874612" y="1820595"/>
            <a:ext cx="2338" cy="94033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27" name="Google Shape;1237;p44">
            <a:extLst>
              <a:ext uri="{FF2B5EF4-FFF2-40B4-BE49-F238E27FC236}">
                <a16:creationId xmlns:a16="http://schemas.microsoft.com/office/drawing/2014/main" id="{4FA3FA30-B3FA-816C-5994-40B523B8E05F}"/>
              </a:ext>
            </a:extLst>
          </p:cNvPr>
          <p:cNvGrpSpPr/>
          <p:nvPr/>
        </p:nvGrpSpPr>
        <p:grpSpPr>
          <a:xfrm>
            <a:off x="4707353" y="1307418"/>
            <a:ext cx="339200" cy="339271"/>
            <a:chOff x="5049725" y="2027900"/>
            <a:chExt cx="481750" cy="481850"/>
          </a:xfrm>
        </p:grpSpPr>
        <p:sp>
          <p:nvSpPr>
            <p:cNvPr id="128" name="Google Shape;1238;p44">
              <a:extLst>
                <a:ext uri="{FF2B5EF4-FFF2-40B4-BE49-F238E27FC236}">
                  <a16:creationId xmlns:a16="http://schemas.microsoft.com/office/drawing/2014/main" id="{21918AED-BF7E-F1F5-1BFF-2FC18A580917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9" name="Google Shape;1239;p44">
              <a:extLst>
                <a:ext uri="{FF2B5EF4-FFF2-40B4-BE49-F238E27FC236}">
                  <a16:creationId xmlns:a16="http://schemas.microsoft.com/office/drawing/2014/main" id="{DB08421F-C356-0895-5B20-028F332EAE49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0" name="Google Shape;1240;p44">
              <a:extLst>
                <a:ext uri="{FF2B5EF4-FFF2-40B4-BE49-F238E27FC236}">
                  <a16:creationId xmlns:a16="http://schemas.microsoft.com/office/drawing/2014/main" id="{AEABC19E-0302-8392-738F-40CDE3A70EAF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1" name="Google Shape;1241;p44">
              <a:extLst>
                <a:ext uri="{FF2B5EF4-FFF2-40B4-BE49-F238E27FC236}">
                  <a16:creationId xmlns:a16="http://schemas.microsoft.com/office/drawing/2014/main" id="{437D677A-2A71-6912-EDDE-72941BDD0A39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2" name="Google Shape;1242;p44">
              <a:extLst>
                <a:ext uri="{FF2B5EF4-FFF2-40B4-BE49-F238E27FC236}">
                  <a16:creationId xmlns:a16="http://schemas.microsoft.com/office/drawing/2014/main" id="{9A5DF3EF-89A6-25B6-1099-B95AE3E8B7A2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3" name="Google Shape;1243;p44">
              <a:extLst>
                <a:ext uri="{FF2B5EF4-FFF2-40B4-BE49-F238E27FC236}">
                  <a16:creationId xmlns:a16="http://schemas.microsoft.com/office/drawing/2014/main" id="{68845408-C04A-3FB0-6CAA-C0FD759D4733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4" name="Google Shape;1244;p44">
              <a:extLst>
                <a:ext uri="{FF2B5EF4-FFF2-40B4-BE49-F238E27FC236}">
                  <a16:creationId xmlns:a16="http://schemas.microsoft.com/office/drawing/2014/main" id="{26417F24-F94B-3303-325F-16B61E1E80B2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35" name="Google Shape;1245;p44">
              <a:extLst>
                <a:ext uri="{FF2B5EF4-FFF2-40B4-BE49-F238E27FC236}">
                  <a16:creationId xmlns:a16="http://schemas.microsoft.com/office/drawing/2014/main" id="{D8C5FE8B-FC7D-6831-A374-1C2B3CCEEB1D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cxnSp>
        <p:nvCxnSpPr>
          <p:cNvPr id="136" name="Google Shape;1246;p44">
            <a:extLst>
              <a:ext uri="{FF2B5EF4-FFF2-40B4-BE49-F238E27FC236}">
                <a16:creationId xmlns:a16="http://schemas.microsoft.com/office/drawing/2014/main" id="{4B6AC72B-0090-CA48-EE05-C8DA3259AC5E}"/>
              </a:ext>
            </a:extLst>
          </p:cNvPr>
          <p:cNvCxnSpPr>
            <a:stCxn id="125" idx="6"/>
            <a:endCxn id="90" idx="2"/>
          </p:cNvCxnSpPr>
          <p:nvPr/>
        </p:nvCxnSpPr>
        <p:spPr>
          <a:xfrm>
            <a:off x="5179562" y="1515645"/>
            <a:ext cx="128337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8E170-734C-C247-4DAA-1BAAC52B13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42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9C0BA"/>
                </a:solidFill>
              </a:rPr>
              <a:t>Our Approach</a:t>
            </a:r>
            <a:endParaRPr sz="2800" b="1" dirty="0">
              <a:solidFill>
                <a:srgbClr val="39C0BA"/>
              </a:solidFill>
            </a:endParaRPr>
          </a:p>
        </p:txBody>
      </p:sp>
      <p:sp>
        <p:nvSpPr>
          <p:cNvPr id="46" name="Google Shape;495;p24">
            <a:extLst>
              <a:ext uri="{FF2B5EF4-FFF2-40B4-BE49-F238E27FC236}">
                <a16:creationId xmlns:a16="http://schemas.microsoft.com/office/drawing/2014/main" id="{0DA1F5A9-A977-2287-8A5E-362FC496A4F7}"/>
              </a:ext>
            </a:extLst>
          </p:cNvPr>
          <p:cNvSpPr txBox="1"/>
          <p:nvPr/>
        </p:nvSpPr>
        <p:spPr>
          <a:xfrm>
            <a:off x="1183024" y="846826"/>
            <a:ext cx="7723500" cy="1012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bg1"/>
              </a:buClr>
            </a:pPr>
            <a:r>
              <a:rPr lang="en-IN" sz="1200" b="1" dirty="0">
                <a:solidFill>
                  <a:schemeClr val="bg1">
                    <a:lumMod val="95000"/>
                  </a:schemeClr>
                </a:solidFill>
              </a:rPr>
              <a:t>Problem</a:t>
            </a:r>
            <a:r>
              <a:rPr lang="en-IN" b="1" dirty="0">
                <a:solidFill>
                  <a:schemeClr val="bg1">
                    <a:lumMod val="95000"/>
                  </a:schemeClr>
                </a:solidFill>
              </a:rPr>
              <a:t>: </a:t>
            </a:r>
          </a:p>
          <a:p>
            <a:pPr lvl="0">
              <a:buClr>
                <a:schemeClr val="bg1"/>
              </a:buClr>
            </a:pPr>
            <a:endParaRPr lang="en-IN" sz="700" b="1" dirty="0">
              <a:solidFill>
                <a:schemeClr val="bg1">
                  <a:lumMod val="95000"/>
                </a:schemeClr>
              </a:solidFill>
            </a:endParaRP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Fit individual model for each Eco district (137 models)</a:t>
            </a:r>
          </a:p>
          <a:p>
            <a:pPr lvl="0">
              <a:buClr>
                <a:schemeClr val="bg1"/>
              </a:buClr>
            </a:pPr>
            <a:endParaRPr lang="en-IN" sz="800" dirty="0">
              <a:solidFill>
                <a:schemeClr val="bg1">
                  <a:lumMod val="95000"/>
                </a:schemeClr>
              </a:solidFill>
            </a:endParaRP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</a:rPr>
              <a:t>Not our typical case of n (number of records) &gt;&gt; p (number of predictor variables) </a:t>
            </a:r>
            <a:endParaRPr sz="1200" dirty="0">
              <a:solidFill>
                <a:schemeClr val="bg1">
                  <a:lumMod val="9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05BF7D8-D58A-445E-444C-873E8652CEEB}"/>
              </a:ext>
            </a:extLst>
          </p:cNvPr>
          <p:cNvGrpSpPr/>
          <p:nvPr/>
        </p:nvGrpSpPr>
        <p:grpSpPr>
          <a:xfrm>
            <a:off x="1370578" y="2038538"/>
            <a:ext cx="1798011" cy="1375943"/>
            <a:chOff x="1714057" y="1728151"/>
            <a:chExt cx="1798011" cy="1375943"/>
          </a:xfrm>
        </p:grpSpPr>
        <p:grpSp>
          <p:nvGrpSpPr>
            <p:cNvPr id="17" name="Google Shape;466;p24">
              <a:extLst>
                <a:ext uri="{FF2B5EF4-FFF2-40B4-BE49-F238E27FC236}">
                  <a16:creationId xmlns:a16="http://schemas.microsoft.com/office/drawing/2014/main" id="{1AE4A4A2-9B52-1230-3F11-109D17A554E7}"/>
                </a:ext>
              </a:extLst>
            </p:cNvPr>
            <p:cNvGrpSpPr/>
            <p:nvPr/>
          </p:nvGrpSpPr>
          <p:grpSpPr>
            <a:xfrm>
              <a:off x="1714057" y="1728151"/>
              <a:ext cx="1798011" cy="1375943"/>
              <a:chOff x="3380500" y="1500713"/>
              <a:chExt cx="1870200" cy="1431187"/>
            </a:xfrm>
          </p:grpSpPr>
          <p:sp>
            <p:nvSpPr>
              <p:cNvPr id="19" name="Google Shape;467;p24">
                <a:extLst>
                  <a:ext uri="{FF2B5EF4-FFF2-40B4-BE49-F238E27FC236}">
                    <a16:creationId xmlns:a16="http://schemas.microsoft.com/office/drawing/2014/main" id="{8FC22F56-963D-9FE9-8BB8-AF19AD152A5F}"/>
                  </a:ext>
                </a:extLst>
              </p:cNvPr>
              <p:cNvSpPr/>
              <p:nvPr/>
            </p:nvSpPr>
            <p:spPr>
              <a:xfrm>
                <a:off x="3380500" y="2060100"/>
                <a:ext cx="1870200" cy="871800"/>
              </a:xfrm>
              <a:prstGeom prst="roundRect">
                <a:avLst>
                  <a:gd name="adj" fmla="val 675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bg1">
                        <a:lumMod val="95000"/>
                      </a:schemeClr>
                    </a:solidFill>
                    <a:latin typeface="Roboto"/>
                    <a:ea typeface="Roboto"/>
                    <a:cs typeface="Roboto"/>
                    <a:sym typeface="Roboto"/>
                  </a:rPr>
                  <a:t>Regularization Techniques</a:t>
                </a:r>
                <a:endParaRPr sz="1200" b="1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" name="Google Shape;468;p24">
                <a:extLst>
                  <a:ext uri="{FF2B5EF4-FFF2-40B4-BE49-F238E27FC236}">
                    <a16:creationId xmlns:a16="http://schemas.microsoft.com/office/drawing/2014/main" id="{F5AE1AE5-261B-31A7-7648-8F8E693593EA}"/>
                  </a:ext>
                </a:extLst>
              </p:cNvPr>
              <p:cNvSpPr/>
              <p:nvPr/>
            </p:nvSpPr>
            <p:spPr>
              <a:xfrm>
                <a:off x="3932063" y="1500713"/>
                <a:ext cx="767075" cy="767375"/>
              </a:xfrm>
              <a:custGeom>
                <a:avLst/>
                <a:gdLst/>
                <a:ahLst/>
                <a:cxnLst/>
                <a:rect l="l" t="t" r="r" b="b"/>
                <a:pathLst>
                  <a:path w="30683" h="30695" extrusionOk="0">
                    <a:moveTo>
                      <a:pt x="15348" y="1"/>
                    </a:moveTo>
                    <a:cubicBezTo>
                      <a:pt x="6871" y="1"/>
                      <a:pt x="1" y="6871"/>
                      <a:pt x="1" y="15348"/>
                    </a:cubicBezTo>
                    <a:cubicBezTo>
                      <a:pt x="1" y="23825"/>
                      <a:pt x="6871" y="30695"/>
                      <a:pt x="15348" y="30695"/>
                    </a:cubicBezTo>
                    <a:cubicBezTo>
                      <a:pt x="23813" y="30695"/>
                      <a:pt x="30683" y="23825"/>
                      <a:pt x="30683" y="15348"/>
                    </a:cubicBezTo>
                    <a:cubicBezTo>
                      <a:pt x="30683" y="6871"/>
                      <a:pt x="23813" y="1"/>
                      <a:pt x="15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5A76F9-0369-9CB6-0395-2DFF5562B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8511" y="1800886"/>
              <a:ext cx="592281" cy="592281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7D03506-9C90-BDDE-7E4A-3FEBA5935C91}"/>
              </a:ext>
            </a:extLst>
          </p:cNvPr>
          <p:cNvGrpSpPr/>
          <p:nvPr/>
        </p:nvGrpSpPr>
        <p:grpSpPr>
          <a:xfrm>
            <a:off x="3947156" y="1985294"/>
            <a:ext cx="1798011" cy="1382400"/>
            <a:chOff x="3662496" y="1728152"/>
            <a:chExt cx="1798011" cy="1375944"/>
          </a:xfrm>
        </p:grpSpPr>
        <p:grpSp>
          <p:nvGrpSpPr>
            <p:cNvPr id="28" name="Google Shape;477;p24">
              <a:extLst>
                <a:ext uri="{FF2B5EF4-FFF2-40B4-BE49-F238E27FC236}">
                  <a16:creationId xmlns:a16="http://schemas.microsoft.com/office/drawing/2014/main" id="{7EF889B5-8FD4-6A30-160C-9A031A3AA5FB}"/>
                </a:ext>
              </a:extLst>
            </p:cNvPr>
            <p:cNvGrpSpPr/>
            <p:nvPr/>
          </p:nvGrpSpPr>
          <p:grpSpPr>
            <a:xfrm>
              <a:off x="3662496" y="1728152"/>
              <a:ext cx="1798011" cy="1375944"/>
              <a:chOff x="5409113" y="1500713"/>
              <a:chExt cx="1870200" cy="1431187"/>
            </a:xfrm>
          </p:grpSpPr>
          <p:sp>
            <p:nvSpPr>
              <p:cNvPr id="30" name="Google Shape;478;p24">
                <a:extLst>
                  <a:ext uri="{FF2B5EF4-FFF2-40B4-BE49-F238E27FC236}">
                    <a16:creationId xmlns:a16="http://schemas.microsoft.com/office/drawing/2014/main" id="{C1A15E19-A433-342F-5E9E-92DF5918DA07}"/>
                  </a:ext>
                </a:extLst>
              </p:cNvPr>
              <p:cNvSpPr/>
              <p:nvPr/>
            </p:nvSpPr>
            <p:spPr>
              <a:xfrm>
                <a:off x="5409113" y="2060100"/>
                <a:ext cx="1870200" cy="871800"/>
              </a:xfrm>
              <a:prstGeom prst="roundRect">
                <a:avLst>
                  <a:gd name="adj" fmla="val 6755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bg1">
                        <a:lumMod val="95000"/>
                      </a:schemeClr>
                    </a:solidFill>
                    <a:latin typeface="Roboto"/>
                    <a:ea typeface="Roboto"/>
                    <a:cs typeface="Roboto"/>
                    <a:sym typeface="Roboto"/>
                  </a:rPr>
                  <a:t>Dimensionality Reduction</a:t>
                </a:r>
                <a:endParaRPr sz="1200" b="1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" name="Google Shape;479;p24">
                <a:extLst>
                  <a:ext uri="{FF2B5EF4-FFF2-40B4-BE49-F238E27FC236}">
                    <a16:creationId xmlns:a16="http://schemas.microsoft.com/office/drawing/2014/main" id="{A96CC0A7-C3C1-F4A0-4EE9-C2896786008E}"/>
                  </a:ext>
                </a:extLst>
              </p:cNvPr>
              <p:cNvSpPr/>
              <p:nvPr/>
            </p:nvSpPr>
            <p:spPr>
              <a:xfrm>
                <a:off x="5960675" y="1500713"/>
                <a:ext cx="767075" cy="767375"/>
              </a:xfrm>
              <a:custGeom>
                <a:avLst/>
                <a:gdLst/>
                <a:ahLst/>
                <a:cxnLst/>
                <a:rect l="l" t="t" r="r" b="b"/>
                <a:pathLst>
                  <a:path w="30683" h="30695" extrusionOk="0">
                    <a:moveTo>
                      <a:pt x="15348" y="1"/>
                    </a:moveTo>
                    <a:cubicBezTo>
                      <a:pt x="6871" y="1"/>
                      <a:pt x="1" y="6871"/>
                      <a:pt x="1" y="15348"/>
                    </a:cubicBezTo>
                    <a:cubicBezTo>
                      <a:pt x="1" y="23825"/>
                      <a:pt x="6871" y="30695"/>
                      <a:pt x="15348" y="30695"/>
                    </a:cubicBezTo>
                    <a:cubicBezTo>
                      <a:pt x="23813" y="30695"/>
                      <a:pt x="30683" y="23825"/>
                      <a:pt x="30683" y="15348"/>
                    </a:cubicBezTo>
                    <a:cubicBezTo>
                      <a:pt x="30683" y="6871"/>
                      <a:pt x="23813" y="1"/>
                      <a:pt x="15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00E9F7-7787-917B-E9BA-1B9B09E0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6489" y="1839040"/>
              <a:ext cx="515972" cy="515972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BAFB77C-6141-F91E-9637-08294C8DD132}"/>
              </a:ext>
            </a:extLst>
          </p:cNvPr>
          <p:cNvGrpSpPr/>
          <p:nvPr/>
        </p:nvGrpSpPr>
        <p:grpSpPr>
          <a:xfrm>
            <a:off x="6773230" y="1991751"/>
            <a:ext cx="1798011" cy="1375943"/>
            <a:chOff x="5610933" y="1728151"/>
            <a:chExt cx="1798011" cy="1375943"/>
          </a:xfrm>
        </p:grpSpPr>
        <p:grpSp>
          <p:nvGrpSpPr>
            <p:cNvPr id="39" name="Google Shape;488;p24">
              <a:extLst>
                <a:ext uri="{FF2B5EF4-FFF2-40B4-BE49-F238E27FC236}">
                  <a16:creationId xmlns:a16="http://schemas.microsoft.com/office/drawing/2014/main" id="{E1740A2D-824D-5690-2B1A-16F5DBF878C0}"/>
                </a:ext>
              </a:extLst>
            </p:cNvPr>
            <p:cNvGrpSpPr/>
            <p:nvPr/>
          </p:nvGrpSpPr>
          <p:grpSpPr>
            <a:xfrm>
              <a:off x="5610933" y="1728151"/>
              <a:ext cx="1798011" cy="1375943"/>
              <a:chOff x="7418088" y="1500713"/>
              <a:chExt cx="1870200" cy="1431187"/>
            </a:xfrm>
          </p:grpSpPr>
          <p:sp>
            <p:nvSpPr>
              <p:cNvPr id="41" name="Google Shape;489;p24">
                <a:extLst>
                  <a:ext uri="{FF2B5EF4-FFF2-40B4-BE49-F238E27FC236}">
                    <a16:creationId xmlns:a16="http://schemas.microsoft.com/office/drawing/2014/main" id="{B78F00FE-2E5E-BA95-39F0-AC05ECBB90B8}"/>
                  </a:ext>
                </a:extLst>
              </p:cNvPr>
              <p:cNvSpPr/>
              <p:nvPr/>
            </p:nvSpPr>
            <p:spPr>
              <a:xfrm>
                <a:off x="7418088" y="2060100"/>
                <a:ext cx="1870200" cy="871800"/>
              </a:xfrm>
              <a:prstGeom prst="roundRect">
                <a:avLst>
                  <a:gd name="adj" fmla="val 6755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75" tIns="91425" rIns="18287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b="1" dirty="0">
                    <a:solidFill>
                      <a:schemeClr val="bg1">
                        <a:lumMod val="95000"/>
                      </a:schemeClr>
                    </a:solidFill>
                    <a:latin typeface="Roboto"/>
                    <a:ea typeface="Roboto"/>
                    <a:cs typeface="Roboto"/>
                    <a:sym typeface="Roboto"/>
                  </a:rPr>
                  <a:t>Deep Learning</a:t>
                </a:r>
                <a:endParaRPr sz="1200" b="1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2" name="Google Shape;490;p24">
                <a:extLst>
                  <a:ext uri="{FF2B5EF4-FFF2-40B4-BE49-F238E27FC236}">
                    <a16:creationId xmlns:a16="http://schemas.microsoft.com/office/drawing/2014/main" id="{16D5884F-50AB-0594-6330-AD599AB973BA}"/>
                  </a:ext>
                </a:extLst>
              </p:cNvPr>
              <p:cNvSpPr/>
              <p:nvPr/>
            </p:nvSpPr>
            <p:spPr>
              <a:xfrm>
                <a:off x="7969650" y="1500713"/>
                <a:ext cx="767075" cy="767375"/>
              </a:xfrm>
              <a:custGeom>
                <a:avLst/>
                <a:gdLst/>
                <a:ahLst/>
                <a:cxnLst/>
                <a:rect l="l" t="t" r="r" b="b"/>
                <a:pathLst>
                  <a:path w="30683" h="30695" extrusionOk="0">
                    <a:moveTo>
                      <a:pt x="15348" y="1"/>
                    </a:moveTo>
                    <a:cubicBezTo>
                      <a:pt x="6871" y="1"/>
                      <a:pt x="1" y="6871"/>
                      <a:pt x="1" y="15348"/>
                    </a:cubicBezTo>
                    <a:cubicBezTo>
                      <a:pt x="1" y="23825"/>
                      <a:pt x="6871" y="30695"/>
                      <a:pt x="15348" y="30695"/>
                    </a:cubicBezTo>
                    <a:cubicBezTo>
                      <a:pt x="23813" y="30695"/>
                      <a:pt x="30683" y="23825"/>
                      <a:pt x="30683" y="15348"/>
                    </a:cubicBezTo>
                    <a:cubicBezTo>
                      <a:pt x="30683" y="6871"/>
                      <a:pt x="23813" y="1"/>
                      <a:pt x="153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C0732F-557C-5172-37D3-BE8EE304A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418" y="1873506"/>
              <a:ext cx="447040" cy="447040"/>
            </a:xfrm>
            <a:prstGeom prst="rect">
              <a:avLst/>
            </a:prstGeom>
          </p:spPr>
        </p:pic>
      </p:grpSp>
      <p:grpSp>
        <p:nvGrpSpPr>
          <p:cNvPr id="50" name="Google Shape;976;p38">
            <a:extLst>
              <a:ext uri="{FF2B5EF4-FFF2-40B4-BE49-F238E27FC236}">
                <a16:creationId xmlns:a16="http://schemas.microsoft.com/office/drawing/2014/main" id="{BD623066-0429-E63A-9395-294641FE7F22}"/>
              </a:ext>
            </a:extLst>
          </p:cNvPr>
          <p:cNvGrpSpPr/>
          <p:nvPr/>
        </p:nvGrpSpPr>
        <p:grpSpPr>
          <a:xfrm>
            <a:off x="1183024" y="3940317"/>
            <a:ext cx="2201448" cy="580392"/>
            <a:chOff x="457200" y="4222375"/>
            <a:chExt cx="2201448" cy="509700"/>
          </a:xfrm>
        </p:grpSpPr>
        <p:sp>
          <p:nvSpPr>
            <p:cNvPr id="51" name="Google Shape;977;p38">
              <a:extLst>
                <a:ext uri="{FF2B5EF4-FFF2-40B4-BE49-F238E27FC236}">
                  <a16:creationId xmlns:a16="http://schemas.microsoft.com/office/drawing/2014/main" id="{789A1FD0-14AD-8906-3B7C-1B3B0B1B7F24}"/>
                </a:ext>
              </a:extLst>
            </p:cNvPr>
            <p:cNvSpPr/>
            <p:nvPr/>
          </p:nvSpPr>
          <p:spPr>
            <a:xfrm>
              <a:off x="1677648" y="4222375"/>
              <a:ext cx="981000" cy="5097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R</a:t>
              </a:r>
              <a:r>
                <a:rPr lang="en-IN" sz="1100" dirty="0" err="1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idge</a:t>
              </a:r>
              <a:r>
                <a:rPr lang="en" sz="11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 Regression</a:t>
              </a:r>
              <a:endParaRPr sz="1100"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978;p38">
              <a:extLst>
                <a:ext uri="{FF2B5EF4-FFF2-40B4-BE49-F238E27FC236}">
                  <a16:creationId xmlns:a16="http://schemas.microsoft.com/office/drawing/2014/main" id="{57791FC1-5122-F923-A804-0D83070D4DB5}"/>
                </a:ext>
              </a:extLst>
            </p:cNvPr>
            <p:cNvSpPr/>
            <p:nvPr/>
          </p:nvSpPr>
          <p:spPr>
            <a:xfrm>
              <a:off x="457200" y="4222375"/>
              <a:ext cx="981000" cy="5097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LASSO</a:t>
              </a:r>
              <a:endParaRPr sz="1100"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" name="Google Shape;976;p38">
            <a:extLst>
              <a:ext uri="{FF2B5EF4-FFF2-40B4-BE49-F238E27FC236}">
                <a16:creationId xmlns:a16="http://schemas.microsoft.com/office/drawing/2014/main" id="{082BE8B1-E190-8FC8-8F76-13790DD02DC5}"/>
              </a:ext>
            </a:extLst>
          </p:cNvPr>
          <p:cNvGrpSpPr/>
          <p:nvPr/>
        </p:nvGrpSpPr>
        <p:grpSpPr>
          <a:xfrm>
            <a:off x="3745999" y="3940317"/>
            <a:ext cx="2201448" cy="580392"/>
            <a:chOff x="457200" y="4222375"/>
            <a:chExt cx="2201448" cy="509700"/>
          </a:xfrm>
        </p:grpSpPr>
        <p:sp>
          <p:nvSpPr>
            <p:cNvPr id="54" name="Google Shape;977;p38">
              <a:extLst>
                <a:ext uri="{FF2B5EF4-FFF2-40B4-BE49-F238E27FC236}">
                  <a16:creationId xmlns:a16="http://schemas.microsoft.com/office/drawing/2014/main" id="{B3F96866-7395-1415-0249-18D7A1816688}"/>
                </a:ext>
              </a:extLst>
            </p:cNvPr>
            <p:cNvSpPr/>
            <p:nvPr/>
          </p:nvSpPr>
          <p:spPr>
            <a:xfrm>
              <a:off x="1677648" y="4222375"/>
              <a:ext cx="981000" cy="5097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PCA + Random Forest</a:t>
              </a:r>
              <a:endParaRPr sz="1100"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5" name="Google Shape;978;p38">
              <a:extLst>
                <a:ext uri="{FF2B5EF4-FFF2-40B4-BE49-F238E27FC236}">
                  <a16:creationId xmlns:a16="http://schemas.microsoft.com/office/drawing/2014/main" id="{476E7A11-40C5-5218-49E2-1E4DC61B240B}"/>
                </a:ext>
              </a:extLst>
            </p:cNvPr>
            <p:cNvSpPr/>
            <p:nvPr/>
          </p:nvSpPr>
          <p:spPr>
            <a:xfrm>
              <a:off x="457200" y="4222375"/>
              <a:ext cx="981000" cy="5097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PCR</a:t>
              </a:r>
              <a:endParaRPr sz="1100"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0" name="Google Shape;976;p38">
            <a:extLst>
              <a:ext uri="{FF2B5EF4-FFF2-40B4-BE49-F238E27FC236}">
                <a16:creationId xmlns:a16="http://schemas.microsoft.com/office/drawing/2014/main" id="{2AB8AD5E-2386-0D45-7DDD-F69D24502083}"/>
              </a:ext>
            </a:extLst>
          </p:cNvPr>
          <p:cNvGrpSpPr/>
          <p:nvPr/>
        </p:nvGrpSpPr>
        <p:grpSpPr>
          <a:xfrm>
            <a:off x="6578235" y="3957457"/>
            <a:ext cx="2201448" cy="580392"/>
            <a:chOff x="457200" y="4222375"/>
            <a:chExt cx="2201448" cy="509700"/>
          </a:xfrm>
        </p:grpSpPr>
        <p:sp>
          <p:nvSpPr>
            <p:cNvPr id="61" name="Google Shape;977;p38">
              <a:extLst>
                <a:ext uri="{FF2B5EF4-FFF2-40B4-BE49-F238E27FC236}">
                  <a16:creationId xmlns:a16="http://schemas.microsoft.com/office/drawing/2014/main" id="{AD7C7ECF-EFD5-5A5A-15AD-C42A1FF785D7}"/>
                </a:ext>
              </a:extLst>
            </p:cNvPr>
            <p:cNvSpPr/>
            <p:nvPr/>
          </p:nvSpPr>
          <p:spPr>
            <a:xfrm>
              <a:off x="1677648" y="4222375"/>
              <a:ext cx="981000" cy="5097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Feed Forward NN</a:t>
              </a:r>
              <a:endParaRPr sz="1100"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2" name="Google Shape;978;p38">
              <a:extLst>
                <a:ext uri="{FF2B5EF4-FFF2-40B4-BE49-F238E27FC236}">
                  <a16:creationId xmlns:a16="http://schemas.microsoft.com/office/drawing/2014/main" id="{BA0A6164-FDC6-AB99-761A-8C652983D0A0}"/>
                </a:ext>
              </a:extLst>
            </p:cNvPr>
            <p:cNvSpPr/>
            <p:nvPr/>
          </p:nvSpPr>
          <p:spPr>
            <a:xfrm>
              <a:off x="457200" y="4222375"/>
              <a:ext cx="981000" cy="509700"/>
            </a:xfrm>
            <a:prstGeom prst="roundRect">
              <a:avLst>
                <a:gd name="adj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bg1">
                      <a:lumMod val="95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MLP</a:t>
              </a:r>
              <a:endParaRPr sz="1100" dirty="0">
                <a:solidFill>
                  <a:schemeClr val="bg1">
                    <a:lumMod val="9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2" name="Chevron 71">
            <a:extLst>
              <a:ext uri="{FF2B5EF4-FFF2-40B4-BE49-F238E27FC236}">
                <a16:creationId xmlns:a16="http://schemas.microsoft.com/office/drawing/2014/main" id="{F657C279-6CB1-FB11-E758-FA88712374A8}"/>
              </a:ext>
            </a:extLst>
          </p:cNvPr>
          <p:cNvSpPr/>
          <p:nvPr/>
        </p:nvSpPr>
        <p:spPr>
          <a:xfrm rot="5400000">
            <a:off x="2156748" y="3533937"/>
            <a:ext cx="239448" cy="2540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4" name="Chevron 73">
            <a:extLst>
              <a:ext uri="{FF2B5EF4-FFF2-40B4-BE49-F238E27FC236}">
                <a16:creationId xmlns:a16="http://schemas.microsoft.com/office/drawing/2014/main" id="{1DC9F49D-BD61-47E2-763B-3B5A0CAC54AF}"/>
              </a:ext>
            </a:extLst>
          </p:cNvPr>
          <p:cNvSpPr/>
          <p:nvPr/>
        </p:nvSpPr>
        <p:spPr>
          <a:xfrm rot="5400000">
            <a:off x="4695602" y="3491534"/>
            <a:ext cx="239448" cy="2540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BFE891B-6B67-7D3D-71CE-2B22F3A575C2}"/>
              </a:ext>
            </a:extLst>
          </p:cNvPr>
          <p:cNvSpPr txBox="1"/>
          <p:nvPr/>
        </p:nvSpPr>
        <p:spPr>
          <a:xfrm>
            <a:off x="5165764" y="58063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6" name="Chevron 75">
            <a:extLst>
              <a:ext uri="{FF2B5EF4-FFF2-40B4-BE49-F238E27FC236}">
                <a16:creationId xmlns:a16="http://schemas.microsoft.com/office/drawing/2014/main" id="{073AAE53-16CA-F048-81F3-0CE708D12B88}"/>
              </a:ext>
            </a:extLst>
          </p:cNvPr>
          <p:cNvSpPr/>
          <p:nvPr/>
        </p:nvSpPr>
        <p:spPr>
          <a:xfrm rot="5400000">
            <a:off x="7552512" y="3483880"/>
            <a:ext cx="239448" cy="2540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728FDF6-237B-6233-AFC0-E00C32E220B2}"/>
              </a:ext>
            </a:extLst>
          </p:cNvPr>
          <p:cNvCxnSpPr/>
          <p:nvPr/>
        </p:nvCxnSpPr>
        <p:spPr>
          <a:xfrm>
            <a:off x="6313844" y="2018097"/>
            <a:ext cx="0" cy="26640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A3471-6188-5C3C-4FF9-A06C9B0B9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64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9C0BA"/>
                </a:solidFill>
              </a:rPr>
              <a:t>Package Functionality</a:t>
            </a:r>
            <a:endParaRPr sz="2800" b="1" dirty="0">
              <a:solidFill>
                <a:srgbClr val="39C0BA"/>
              </a:solidFill>
            </a:endParaRPr>
          </a:p>
        </p:txBody>
      </p:sp>
      <p:sp>
        <p:nvSpPr>
          <p:cNvPr id="203" name="Google Shape;370;p22">
            <a:extLst>
              <a:ext uri="{FF2B5EF4-FFF2-40B4-BE49-F238E27FC236}">
                <a16:creationId xmlns:a16="http://schemas.microsoft.com/office/drawing/2014/main" id="{369D5FAE-5C85-420A-A053-C08CD9B971AA}"/>
              </a:ext>
            </a:extLst>
          </p:cNvPr>
          <p:cNvSpPr/>
          <p:nvPr/>
        </p:nvSpPr>
        <p:spPr>
          <a:xfrm>
            <a:off x="7192637" y="2882646"/>
            <a:ext cx="1373100" cy="612000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Explained Variance (%)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371;p22">
            <a:extLst>
              <a:ext uri="{FF2B5EF4-FFF2-40B4-BE49-F238E27FC236}">
                <a16:creationId xmlns:a16="http://schemas.microsoft.com/office/drawing/2014/main" id="{4B0A6672-2871-DB2B-C2B2-1E4602F8334F}"/>
              </a:ext>
            </a:extLst>
          </p:cNvPr>
          <p:cNvSpPr/>
          <p:nvPr/>
        </p:nvSpPr>
        <p:spPr>
          <a:xfrm>
            <a:off x="1165475" y="2304114"/>
            <a:ext cx="1373100" cy="612000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Predicted Train Yield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372;p22">
            <a:extLst>
              <a:ext uri="{FF2B5EF4-FFF2-40B4-BE49-F238E27FC236}">
                <a16:creationId xmlns:a16="http://schemas.microsoft.com/office/drawing/2014/main" id="{ACAAE24C-0D41-FABC-14F0-4724B3879C11}"/>
              </a:ext>
            </a:extLst>
          </p:cNvPr>
          <p:cNvSpPr/>
          <p:nvPr/>
        </p:nvSpPr>
        <p:spPr>
          <a:xfrm>
            <a:off x="7192636" y="1399537"/>
            <a:ext cx="1373100" cy="612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Feature Importance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373;p22">
            <a:extLst>
              <a:ext uri="{FF2B5EF4-FFF2-40B4-BE49-F238E27FC236}">
                <a16:creationId xmlns:a16="http://schemas.microsoft.com/office/drawing/2014/main" id="{F2C52841-E50A-EB89-A107-D5D8C44DE988}"/>
              </a:ext>
            </a:extLst>
          </p:cNvPr>
          <p:cNvSpPr/>
          <p:nvPr/>
        </p:nvSpPr>
        <p:spPr>
          <a:xfrm>
            <a:off x="1165475" y="1281351"/>
            <a:ext cx="1373100" cy="6120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Validation Metrics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375;p22">
            <a:extLst>
              <a:ext uri="{FF2B5EF4-FFF2-40B4-BE49-F238E27FC236}">
                <a16:creationId xmlns:a16="http://schemas.microsoft.com/office/drawing/2014/main" id="{54D66A20-E847-3C67-741A-4CB1621117C9}"/>
              </a:ext>
            </a:extLst>
          </p:cNvPr>
          <p:cNvSpPr/>
          <p:nvPr/>
        </p:nvSpPr>
        <p:spPr>
          <a:xfrm>
            <a:off x="1165475" y="4349639"/>
            <a:ext cx="1373100" cy="61200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Score the dataset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376;p22">
            <a:extLst>
              <a:ext uri="{FF2B5EF4-FFF2-40B4-BE49-F238E27FC236}">
                <a16:creationId xmlns:a16="http://schemas.microsoft.com/office/drawing/2014/main" id="{3471FBA9-815F-9B76-30D0-DF605C4A1439}"/>
              </a:ext>
            </a:extLst>
          </p:cNvPr>
          <p:cNvSpPr/>
          <p:nvPr/>
        </p:nvSpPr>
        <p:spPr>
          <a:xfrm>
            <a:off x="7192636" y="4125560"/>
            <a:ext cx="1373100" cy="612000"/>
          </a:xfrm>
          <a:prstGeom prst="roundRect">
            <a:avLst>
              <a:gd name="adj" fmla="val 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Number of Principal Components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377;p22">
            <a:extLst>
              <a:ext uri="{FF2B5EF4-FFF2-40B4-BE49-F238E27FC236}">
                <a16:creationId xmlns:a16="http://schemas.microsoft.com/office/drawing/2014/main" id="{B783F876-EF09-443A-4AA8-F2EBDE66AD1D}"/>
              </a:ext>
            </a:extLst>
          </p:cNvPr>
          <p:cNvSpPr/>
          <p:nvPr/>
        </p:nvSpPr>
        <p:spPr>
          <a:xfrm>
            <a:off x="1165475" y="3326876"/>
            <a:ext cx="1373100" cy="612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Predicted Test Yield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343;p21">
            <a:extLst>
              <a:ext uri="{FF2B5EF4-FFF2-40B4-BE49-F238E27FC236}">
                <a16:creationId xmlns:a16="http://schemas.microsoft.com/office/drawing/2014/main" id="{D6BE81DF-B32E-8DDD-7096-6AA1C9F7456A}"/>
              </a:ext>
            </a:extLst>
          </p:cNvPr>
          <p:cNvSpPr/>
          <p:nvPr/>
        </p:nvSpPr>
        <p:spPr>
          <a:xfrm>
            <a:off x="4065121" y="958447"/>
            <a:ext cx="1533900" cy="6615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Filter the required Eco District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2" name="Google Shape;344;p21">
            <a:extLst>
              <a:ext uri="{FF2B5EF4-FFF2-40B4-BE49-F238E27FC236}">
                <a16:creationId xmlns:a16="http://schemas.microsoft.com/office/drawing/2014/main" id="{9E785602-D487-D0E8-3533-FB717765D808}"/>
              </a:ext>
            </a:extLst>
          </p:cNvPr>
          <p:cNvSpPr/>
          <p:nvPr/>
        </p:nvSpPr>
        <p:spPr>
          <a:xfrm>
            <a:off x="4071472" y="2080035"/>
            <a:ext cx="1533900" cy="661500"/>
          </a:xfrm>
          <a:prstGeom prst="roundRect">
            <a:avLst>
              <a:gd name="adj" fmla="val 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Train the selected model</a:t>
            </a:r>
            <a:endParaRPr sz="12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" name="Google Shape;353;p21">
            <a:extLst>
              <a:ext uri="{FF2B5EF4-FFF2-40B4-BE49-F238E27FC236}">
                <a16:creationId xmlns:a16="http://schemas.microsoft.com/office/drawing/2014/main" id="{644DE35C-E530-21CF-7749-C95B332C6138}"/>
              </a:ext>
            </a:extLst>
          </p:cNvPr>
          <p:cNvCxnSpPr>
            <a:cxnSpLocks/>
            <a:stCxn id="212" idx="0"/>
            <a:endCxn id="211" idx="2"/>
          </p:cNvCxnSpPr>
          <p:nvPr/>
        </p:nvCxnSpPr>
        <p:spPr>
          <a:xfrm rot="16200000" flipV="1">
            <a:off x="4605203" y="1846815"/>
            <a:ext cx="460088" cy="63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4" name="Google Shape;384;p22">
            <a:extLst>
              <a:ext uri="{FF2B5EF4-FFF2-40B4-BE49-F238E27FC236}">
                <a16:creationId xmlns:a16="http://schemas.microsoft.com/office/drawing/2014/main" id="{1830D951-D25C-A7BD-FFF1-D2562139329A}"/>
              </a:ext>
            </a:extLst>
          </p:cNvPr>
          <p:cNvCxnSpPr>
            <a:cxnSpLocks/>
            <a:stCxn id="212" idx="2"/>
            <a:endCxn id="206" idx="3"/>
          </p:cNvCxnSpPr>
          <p:nvPr/>
        </p:nvCxnSpPr>
        <p:spPr>
          <a:xfrm rot="5400000" flipH="1">
            <a:off x="3111407" y="1014520"/>
            <a:ext cx="1154184" cy="2299847"/>
          </a:xfrm>
          <a:prstGeom prst="curvedConnector4">
            <a:avLst>
              <a:gd name="adj1" fmla="val -19806"/>
              <a:gd name="adj2" fmla="val 66674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5" name="Google Shape;384;p22">
            <a:extLst>
              <a:ext uri="{FF2B5EF4-FFF2-40B4-BE49-F238E27FC236}">
                <a16:creationId xmlns:a16="http://schemas.microsoft.com/office/drawing/2014/main" id="{DA8965DB-6374-4B80-140B-A91DA1D6D681}"/>
              </a:ext>
            </a:extLst>
          </p:cNvPr>
          <p:cNvCxnSpPr>
            <a:cxnSpLocks/>
            <a:stCxn id="212" idx="2"/>
            <a:endCxn id="204" idx="3"/>
          </p:cNvCxnSpPr>
          <p:nvPr/>
        </p:nvCxnSpPr>
        <p:spPr>
          <a:xfrm rot="5400000" flipH="1">
            <a:off x="3622788" y="1525902"/>
            <a:ext cx="131421" cy="2299847"/>
          </a:xfrm>
          <a:prstGeom prst="curvedConnector4">
            <a:avLst>
              <a:gd name="adj1" fmla="val -173945"/>
              <a:gd name="adj2" fmla="val 66674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6" name="Google Shape;384;p22">
            <a:extLst>
              <a:ext uri="{FF2B5EF4-FFF2-40B4-BE49-F238E27FC236}">
                <a16:creationId xmlns:a16="http://schemas.microsoft.com/office/drawing/2014/main" id="{A4A557AE-70B6-5FA9-7E8F-BD90049CB21C}"/>
              </a:ext>
            </a:extLst>
          </p:cNvPr>
          <p:cNvCxnSpPr>
            <a:cxnSpLocks/>
            <a:stCxn id="212" idx="2"/>
            <a:endCxn id="210" idx="3"/>
          </p:cNvCxnSpPr>
          <p:nvPr/>
        </p:nvCxnSpPr>
        <p:spPr>
          <a:xfrm rot="5400000">
            <a:off x="3242829" y="2037282"/>
            <a:ext cx="891341" cy="2299847"/>
          </a:xfrm>
          <a:prstGeom prst="curvedConnector2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Google Shape;384;p22">
            <a:extLst>
              <a:ext uri="{FF2B5EF4-FFF2-40B4-BE49-F238E27FC236}">
                <a16:creationId xmlns:a16="http://schemas.microsoft.com/office/drawing/2014/main" id="{3D06D2B7-DB2A-D91F-B190-7325B3B4CAEC}"/>
              </a:ext>
            </a:extLst>
          </p:cNvPr>
          <p:cNvCxnSpPr>
            <a:cxnSpLocks/>
            <a:stCxn id="212" idx="2"/>
            <a:endCxn id="208" idx="3"/>
          </p:cNvCxnSpPr>
          <p:nvPr/>
        </p:nvCxnSpPr>
        <p:spPr>
          <a:xfrm rot="5400000">
            <a:off x="2731447" y="2548664"/>
            <a:ext cx="1914104" cy="2299847"/>
          </a:xfrm>
          <a:prstGeom prst="curvedConnector2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8" name="Google Shape;384;p22">
            <a:extLst>
              <a:ext uri="{FF2B5EF4-FFF2-40B4-BE49-F238E27FC236}">
                <a16:creationId xmlns:a16="http://schemas.microsoft.com/office/drawing/2014/main" id="{4E2C4EC1-7C9C-D81D-BE38-D16A720CF2FD}"/>
              </a:ext>
            </a:extLst>
          </p:cNvPr>
          <p:cNvCxnSpPr>
            <a:cxnSpLocks/>
            <a:stCxn id="212" idx="2"/>
            <a:endCxn id="205" idx="1"/>
          </p:cNvCxnSpPr>
          <p:nvPr/>
        </p:nvCxnSpPr>
        <p:spPr>
          <a:xfrm rot="5400000" flipH="1" flipV="1">
            <a:off x="5497530" y="1046429"/>
            <a:ext cx="1035998" cy="2354214"/>
          </a:xfrm>
          <a:prstGeom prst="curvedConnector4">
            <a:avLst>
              <a:gd name="adj1" fmla="val -22066"/>
              <a:gd name="adj2" fmla="val 66289"/>
            </a:avLst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20" name="Google Shape;384;p22">
            <a:extLst>
              <a:ext uri="{FF2B5EF4-FFF2-40B4-BE49-F238E27FC236}">
                <a16:creationId xmlns:a16="http://schemas.microsoft.com/office/drawing/2014/main" id="{807631DB-02DB-FEBA-6C56-5B1F3A7864BD}"/>
              </a:ext>
            </a:extLst>
          </p:cNvPr>
          <p:cNvCxnSpPr>
            <a:cxnSpLocks/>
            <a:stCxn id="212" idx="2"/>
            <a:endCxn id="203" idx="1"/>
          </p:cNvCxnSpPr>
          <p:nvPr/>
        </p:nvCxnSpPr>
        <p:spPr>
          <a:xfrm rot="16200000" flipH="1">
            <a:off x="5791974" y="1787982"/>
            <a:ext cx="447111" cy="2354215"/>
          </a:xfrm>
          <a:prstGeom prst="curvedConnector2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21" name="Google Shape;384;p22">
            <a:extLst>
              <a:ext uri="{FF2B5EF4-FFF2-40B4-BE49-F238E27FC236}">
                <a16:creationId xmlns:a16="http://schemas.microsoft.com/office/drawing/2014/main" id="{3FEBB60B-D4A6-344B-D80D-4902C8343717}"/>
              </a:ext>
            </a:extLst>
          </p:cNvPr>
          <p:cNvCxnSpPr>
            <a:cxnSpLocks/>
            <a:stCxn id="212" idx="2"/>
            <a:endCxn id="209" idx="1"/>
          </p:cNvCxnSpPr>
          <p:nvPr/>
        </p:nvCxnSpPr>
        <p:spPr>
          <a:xfrm rot="16200000" flipH="1">
            <a:off x="5170517" y="2409440"/>
            <a:ext cx="1690025" cy="2354214"/>
          </a:xfrm>
          <a:prstGeom prst="curvedConnector2">
            <a:avLst/>
          </a:prstGeom>
          <a:noFill/>
          <a:ln w="9525" cap="flat" cmpd="sng">
            <a:solidFill>
              <a:schemeClr val="bg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5EFCEC34-1042-435D-83B1-7148AEEC2B34}"/>
              </a:ext>
            </a:extLst>
          </p:cNvPr>
          <p:cNvSpPr txBox="1"/>
          <p:nvPr/>
        </p:nvSpPr>
        <p:spPr>
          <a:xfrm>
            <a:off x="6729262" y="1077167"/>
            <a:ext cx="2299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LASSO, Ridge Regression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03D9EE0-79DA-36C2-3CAD-87A2D72DAE9B}"/>
              </a:ext>
            </a:extLst>
          </p:cNvPr>
          <p:cNvSpPr txBox="1"/>
          <p:nvPr/>
        </p:nvSpPr>
        <p:spPr>
          <a:xfrm>
            <a:off x="7192636" y="2618155"/>
            <a:ext cx="137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PCR, PCA + RF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7C5E58E-3509-8477-9692-7CD12AFA7121}"/>
              </a:ext>
            </a:extLst>
          </p:cNvPr>
          <p:cNvSpPr txBox="1"/>
          <p:nvPr/>
        </p:nvSpPr>
        <p:spPr>
          <a:xfrm>
            <a:off x="7192634" y="3819559"/>
            <a:ext cx="13730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PCR, PCA + RF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6380C-C378-D1CE-9868-30D2CC3DE8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235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9C0BA"/>
                </a:solidFill>
                <a:latin typeface="Quicksand" panose="020B0604020202020204" charset="0"/>
              </a:rPr>
              <a:t>Feature Importance Ridge Regression</a:t>
            </a:r>
            <a:endParaRPr sz="2800" b="1" dirty="0">
              <a:solidFill>
                <a:srgbClr val="39C0BA"/>
              </a:solidFill>
              <a:latin typeface="Quicksand" panose="020B0604020202020204" charset="0"/>
            </a:endParaRP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30568575-128F-460D-8DFB-2EE5E2A89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0122645"/>
              </p:ext>
            </p:extLst>
          </p:nvPr>
        </p:nvGraphicFramePr>
        <p:xfrm>
          <a:off x="1532965" y="974911"/>
          <a:ext cx="6784041" cy="36189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9CC384-DB58-0CDF-4D55-91D8A3ED39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58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39C0BA"/>
                </a:solidFill>
              </a:rPr>
              <a:t>Performance – Test MSE</a:t>
            </a:r>
            <a:endParaRPr sz="2800" b="1" dirty="0">
              <a:solidFill>
                <a:srgbClr val="39C0BA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7023A0A4-78C2-4142-B495-BFFAD00D0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960752"/>
            <a:ext cx="7470934" cy="375904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CBA0E-F658-0D0A-5AD4-840D77657A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2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2800" b="1" dirty="0">
                <a:solidFill>
                  <a:srgbClr val="39C0BA"/>
                </a:solidFill>
              </a:rPr>
              <a:t>Performance – Accuracy</a:t>
            </a:r>
            <a:endParaRPr sz="2800" b="1" dirty="0">
              <a:solidFill>
                <a:srgbClr val="39C0BA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9C998CE-AFB1-2216-FC7C-86BAD03AB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475" y="928575"/>
            <a:ext cx="7456011" cy="37755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3A2504-1410-85D7-ADA3-E2E07C6AB0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764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2800" b="1" dirty="0">
                <a:solidFill>
                  <a:srgbClr val="39C0BA"/>
                </a:solidFill>
              </a:rPr>
              <a:t>Performance – MSE Heatmap</a:t>
            </a:r>
            <a:endParaRPr sz="2800" b="1" dirty="0">
              <a:solidFill>
                <a:srgbClr val="39C0BA"/>
              </a:solidFill>
            </a:endParaRP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5692FFD-8E6D-63E4-3200-B6D166332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608" y="894649"/>
            <a:ext cx="5951537" cy="39267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B6BAFA-F68B-17B0-EA8D-8A14F45458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119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sz="2800" b="1" dirty="0">
                <a:solidFill>
                  <a:srgbClr val="39C0BA"/>
                </a:solidFill>
              </a:rPr>
              <a:t>Performance – Accuracy Heatmap</a:t>
            </a:r>
            <a:endParaRPr sz="2800" b="1" dirty="0">
              <a:solidFill>
                <a:srgbClr val="39C0B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8C4BE7-C955-B9BA-EA9E-6ADDFE7836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46608" y="910131"/>
            <a:ext cx="5951537" cy="38957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CEB82-EA7A-1942-B4FC-CB8E67BBB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07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rgbClr val="39C0BA"/>
                </a:solidFill>
              </a:rPr>
              <a:t>Deliverables</a:t>
            </a:r>
            <a:endParaRPr sz="2800" b="1" dirty="0">
              <a:solidFill>
                <a:srgbClr val="39C0BA"/>
              </a:solidFill>
            </a:endParaRPr>
          </a:p>
        </p:txBody>
      </p:sp>
      <p:pic>
        <p:nvPicPr>
          <p:cNvPr id="3" name="Graphic 2" descr="Box with solid fill">
            <a:extLst>
              <a:ext uri="{FF2B5EF4-FFF2-40B4-BE49-F238E27FC236}">
                <a16:creationId xmlns:a16="http://schemas.microsoft.com/office/drawing/2014/main" id="{869A6C76-C134-4FD6-31E7-532CAC22D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6909" y="1384192"/>
            <a:ext cx="1070830" cy="1070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9F2015-D25D-F6BE-67F3-191202C3E921}"/>
              </a:ext>
            </a:extLst>
          </p:cNvPr>
          <p:cNvSpPr txBox="1"/>
          <p:nvPr/>
        </p:nvSpPr>
        <p:spPr>
          <a:xfrm>
            <a:off x="3670852" y="1162554"/>
            <a:ext cx="2411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Quicksand" panose="020B0604020202020204" charset="0"/>
              </a:rPr>
              <a:t>Python Model Packages</a:t>
            </a:r>
          </a:p>
        </p:txBody>
      </p:sp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9D890CE2-66C2-A636-0051-4E1319C69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8633" y="2928823"/>
            <a:ext cx="1404731" cy="773326"/>
          </a:xfrm>
          <a:prstGeom prst="rect">
            <a:avLst/>
          </a:prstGeom>
        </p:spPr>
      </p:pic>
      <p:pic>
        <p:nvPicPr>
          <p:cNvPr id="10" name="Graphic 9" descr="Stop with solid fill">
            <a:extLst>
              <a:ext uri="{FF2B5EF4-FFF2-40B4-BE49-F238E27FC236}">
                <a16:creationId xmlns:a16="http://schemas.microsoft.com/office/drawing/2014/main" id="{4564122E-D756-D21D-7436-F634D37DAE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52635" y="2884273"/>
            <a:ext cx="1516725" cy="1969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5043A4-5A16-EC2B-C182-883C126E9B03}"/>
              </a:ext>
            </a:extLst>
          </p:cNvPr>
          <p:cNvSpPr txBox="1"/>
          <p:nvPr/>
        </p:nvSpPr>
        <p:spPr>
          <a:xfrm>
            <a:off x="1405049" y="3662235"/>
            <a:ext cx="241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Quicksand" panose="020B0604020202020204" charset="0"/>
              </a:rPr>
              <a:t>Predicted Crop Yield </a:t>
            </a:r>
          </a:p>
          <a:p>
            <a:pPr algn="ctr"/>
            <a:r>
              <a:rPr lang="en-IN" b="1" dirty="0">
                <a:solidFill>
                  <a:schemeClr val="bg1"/>
                </a:solidFill>
                <a:latin typeface="Quicksand" panose="020B0604020202020204" charset="0"/>
              </a:rPr>
              <a:t>(Tabular form)</a:t>
            </a:r>
          </a:p>
        </p:txBody>
      </p:sp>
      <p:pic>
        <p:nvPicPr>
          <p:cNvPr id="12" name="Graphic 11" descr="Presentation with pie chart with solid fill">
            <a:extLst>
              <a:ext uri="{FF2B5EF4-FFF2-40B4-BE49-F238E27FC236}">
                <a16:creationId xmlns:a16="http://schemas.microsoft.com/office/drawing/2014/main" id="{16664A12-5C0E-5774-7832-F6184C99B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1576" y="2809643"/>
            <a:ext cx="1013791" cy="914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A8F601-85E3-3609-98AA-48099AB1DB36}"/>
              </a:ext>
            </a:extLst>
          </p:cNvPr>
          <p:cNvSpPr txBox="1"/>
          <p:nvPr/>
        </p:nvSpPr>
        <p:spPr>
          <a:xfrm>
            <a:off x="5522523" y="3684431"/>
            <a:ext cx="2411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Quicksand" panose="020B0604020202020204" charset="0"/>
              </a:rPr>
              <a:t>Model Performance Indicators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06032B-97AF-C138-C3A8-32046ADACA56}"/>
              </a:ext>
            </a:extLst>
          </p:cNvPr>
          <p:cNvCxnSpPr/>
          <p:nvPr/>
        </p:nvCxnSpPr>
        <p:spPr>
          <a:xfrm flipH="1">
            <a:off x="3670852" y="2385391"/>
            <a:ext cx="351183" cy="35118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848EC4-7730-1F6A-DC87-BB6F4D554E16}"/>
              </a:ext>
            </a:extLst>
          </p:cNvPr>
          <p:cNvCxnSpPr>
            <a:cxnSpLocks/>
          </p:cNvCxnSpPr>
          <p:nvPr/>
        </p:nvCxnSpPr>
        <p:spPr>
          <a:xfrm>
            <a:off x="5442613" y="2385391"/>
            <a:ext cx="347870" cy="40441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D8C73-B6E0-C0E1-7278-71762DD33D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807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39C0BA"/>
                </a:solidFill>
              </a:rPr>
              <a:t>Results &amp; Findings</a:t>
            </a:r>
            <a:endParaRPr sz="3200" b="1" dirty="0">
              <a:solidFill>
                <a:srgbClr val="39C0B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28F15-673E-F08F-F931-11F39E6B5C58}"/>
              </a:ext>
            </a:extLst>
          </p:cNvPr>
          <p:cNvSpPr txBox="1"/>
          <p:nvPr/>
        </p:nvSpPr>
        <p:spPr>
          <a:xfrm>
            <a:off x="1165475" y="1078006"/>
            <a:ext cx="73556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Higher the number of townships per eco district, higher the accuracy and lower the test MSE 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Zone of high accuracy of models corresponds to the zone of high density of Canola 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Machine learning seem to outperform the deep learning methods when it comes to modelling with a low number of records 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While it is difficult to definitively say that there is one ideal model that fits all circumstances, comparatively Ridge Regression outperforms the other models in multiple scenarios</a:t>
            </a:r>
          </a:p>
          <a:p>
            <a:pPr>
              <a:buClr>
                <a:schemeClr val="bg1">
                  <a:lumMod val="95000"/>
                </a:schemeClr>
              </a:buClr>
            </a:pPr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>
                    <a:lumMod val="85000"/>
                  </a:schemeClr>
                </a:solidFill>
              </a:rPr>
              <a:t>It is in our best interest to choose a model among the six fitted models depending on the eco district in order to come up with the most accurate predicted crop yield value.</a:t>
            </a:r>
          </a:p>
          <a:p>
            <a:pPr marL="285750" indent="-285750"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4BE30A-D4C6-F319-A103-CA813D67D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724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9C0BA"/>
                </a:solidFill>
              </a:rPr>
              <a:t>Roadmap </a:t>
            </a:r>
            <a:endParaRPr sz="2800" b="1" dirty="0">
              <a:solidFill>
                <a:srgbClr val="39C0BA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5CA5F7-01EB-376B-5982-C24518FDE9AF}"/>
              </a:ext>
            </a:extLst>
          </p:cNvPr>
          <p:cNvSpPr txBox="1"/>
          <p:nvPr/>
        </p:nvSpPr>
        <p:spPr>
          <a:xfrm>
            <a:off x="1628756" y="1291533"/>
            <a:ext cx="55274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>
                    <a:lumMod val="85000"/>
                  </a:schemeClr>
                </a:solidFill>
                <a:latin typeface="Quicksand" panose="020B0604020202020204" charset="0"/>
              </a:rPr>
              <a:t>1.   Introduction</a:t>
            </a:r>
          </a:p>
          <a:p>
            <a:endParaRPr lang="en-IN" sz="2400" b="1" dirty="0">
              <a:solidFill>
                <a:schemeClr val="bg1">
                  <a:lumMod val="85000"/>
                </a:schemeClr>
              </a:solidFill>
              <a:latin typeface="Quicksand" panose="020B0604020202020204" charset="0"/>
            </a:endParaRPr>
          </a:p>
          <a:p>
            <a:r>
              <a:rPr lang="en-IN" sz="2400" b="1" dirty="0">
                <a:solidFill>
                  <a:schemeClr val="bg1">
                    <a:lumMod val="85000"/>
                  </a:schemeClr>
                </a:solidFill>
                <a:latin typeface="Quicksand" panose="020B0604020202020204" charset="0"/>
              </a:rPr>
              <a:t>2.   Workflow</a:t>
            </a:r>
          </a:p>
          <a:p>
            <a:endParaRPr lang="en-IN" sz="2400" b="1" dirty="0">
              <a:solidFill>
                <a:schemeClr val="bg1">
                  <a:lumMod val="85000"/>
                </a:schemeClr>
              </a:solidFill>
              <a:latin typeface="Quicksand" panose="020B0604020202020204" charset="0"/>
            </a:endParaRPr>
          </a:p>
          <a:p>
            <a:r>
              <a:rPr lang="en-IN" sz="2400" b="1" dirty="0">
                <a:solidFill>
                  <a:schemeClr val="bg1">
                    <a:lumMod val="85000"/>
                  </a:schemeClr>
                </a:solidFill>
                <a:latin typeface="Quicksand" panose="020B0604020202020204" charset="0"/>
              </a:rPr>
              <a:t>3.  Deliverables</a:t>
            </a:r>
          </a:p>
          <a:p>
            <a:endParaRPr lang="en-IN" sz="2400" b="1" dirty="0">
              <a:solidFill>
                <a:schemeClr val="bg1">
                  <a:lumMod val="85000"/>
                </a:schemeClr>
              </a:solidFill>
              <a:latin typeface="Quicksand" panose="020B0604020202020204" charset="0"/>
            </a:endParaRPr>
          </a:p>
          <a:p>
            <a:r>
              <a:rPr lang="en-IN" sz="2400" b="1" dirty="0">
                <a:solidFill>
                  <a:schemeClr val="bg1">
                    <a:lumMod val="85000"/>
                  </a:schemeClr>
                </a:solidFill>
                <a:latin typeface="Quicksand" panose="020B0604020202020204" charset="0"/>
              </a:rPr>
              <a:t>4.  Results &amp; Findings</a:t>
            </a:r>
          </a:p>
          <a:p>
            <a:endParaRPr lang="en-IN" dirty="0">
              <a:solidFill>
                <a:schemeClr val="bg1">
                  <a:lumMod val="8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IN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Graphic 3" descr="Signpost with solid fill">
            <a:extLst>
              <a:ext uri="{FF2B5EF4-FFF2-40B4-BE49-F238E27FC236}">
                <a16:creationId xmlns:a16="http://schemas.microsoft.com/office/drawing/2014/main" id="{65D9A193-719E-D8DC-3286-F309B1B2B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1112" y="252622"/>
            <a:ext cx="1509920" cy="15099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710B24-3564-084A-84E1-8EE0CEE02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996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024450" y="2234521"/>
            <a:ext cx="3095099" cy="6958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rgbClr val="39C0BA"/>
                </a:solidFill>
              </a:rPr>
              <a:t>Questions</a:t>
            </a:r>
            <a:endParaRPr sz="3200" b="1" dirty="0">
              <a:solidFill>
                <a:srgbClr val="39C0BA"/>
              </a:solidFill>
            </a:endParaRPr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27BAF6FC-D200-8ABC-4BD5-933DC8BC7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7861" y="1678885"/>
            <a:ext cx="1305338" cy="13053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31F6E5-652E-9F5B-132F-003CD0CE34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0615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3024450" y="2234521"/>
            <a:ext cx="3095099" cy="6958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rgbClr val="39C0BA"/>
                </a:solidFill>
              </a:rPr>
              <a:t>Thank You!</a:t>
            </a:r>
            <a:endParaRPr sz="3200" b="1" dirty="0">
              <a:solidFill>
                <a:srgbClr val="39C0BA"/>
              </a:solidFill>
            </a:endParaRPr>
          </a:p>
        </p:txBody>
      </p:sp>
      <p:pic>
        <p:nvPicPr>
          <p:cNvPr id="6" name="Graphic 5" descr="Angel face outline outline">
            <a:extLst>
              <a:ext uri="{FF2B5EF4-FFF2-40B4-BE49-F238E27FC236}">
                <a16:creationId xmlns:a16="http://schemas.microsoft.com/office/drawing/2014/main" id="{40179CA7-07EC-29C3-F49E-BF5D1074B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6035" y="2122005"/>
            <a:ext cx="808382" cy="80838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FDB8BC-343F-FEBF-E7B2-3CC5CB8633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492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>
            <a:spLocks noGrp="1"/>
          </p:cNvSpPr>
          <p:nvPr>
            <p:ph type="ctrTitle" idx="4294967295"/>
          </p:nvPr>
        </p:nvSpPr>
        <p:spPr>
          <a:xfrm>
            <a:off x="1141394" y="549965"/>
            <a:ext cx="3861302" cy="60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200" b="1" dirty="0" err="1">
                <a:solidFill>
                  <a:schemeClr val="dk1"/>
                </a:solidFill>
              </a:rPr>
              <a:t>Mayukha</a:t>
            </a:r>
            <a:r>
              <a:rPr lang="en-GB" sz="2200" b="1" dirty="0">
                <a:solidFill>
                  <a:schemeClr val="dk1"/>
                </a:solidFill>
              </a:rPr>
              <a:t> </a:t>
            </a:r>
            <a:r>
              <a:rPr lang="en-GB" sz="2200" b="1" dirty="0" err="1">
                <a:solidFill>
                  <a:schemeClr val="dk1"/>
                </a:solidFill>
              </a:rPr>
              <a:t>Bheemavarapu</a:t>
            </a:r>
            <a:endParaRPr lang="en-GB" sz="2200" b="1" dirty="0">
              <a:solidFill>
                <a:schemeClr val="dk1"/>
              </a:solidFill>
            </a:endParaRPr>
          </a:p>
        </p:txBody>
      </p:sp>
      <p:sp>
        <p:nvSpPr>
          <p:cNvPr id="39" name="Google Shape;39;p2"/>
          <p:cNvSpPr txBox="1">
            <a:spLocks noGrp="1"/>
          </p:cNvSpPr>
          <p:nvPr>
            <p:ph type="body" idx="4294967295"/>
          </p:nvPr>
        </p:nvSpPr>
        <p:spPr>
          <a:xfrm>
            <a:off x="1141394" y="1477617"/>
            <a:ext cx="5815997" cy="232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lt2"/>
                </a:solidFill>
              </a:rPr>
              <a:t>From Warangal, Telangana, India</a:t>
            </a:r>
          </a:p>
          <a:p>
            <a:pPr marL="285750" lvl="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lt2"/>
                </a:solidFill>
              </a:rPr>
              <a:t>Guitarist and a Bibliophile</a:t>
            </a:r>
          </a:p>
          <a:p>
            <a:pPr marL="285750" lvl="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lt2"/>
                </a:solidFill>
              </a:rPr>
              <a:t>Love travelling and hiking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lt2"/>
                </a:solidFill>
              </a:rPr>
              <a:t>Major fan of long walks!!!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2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200" dirty="0">
              <a:solidFill>
                <a:schemeClr val="lt2"/>
              </a:solidFill>
            </a:endParaRPr>
          </a:p>
        </p:txBody>
      </p:sp>
      <p:pic>
        <p:nvPicPr>
          <p:cNvPr id="3" name="Picture 2" descr="A person playing a guitar&#10;&#10;Description automatically generated">
            <a:extLst>
              <a:ext uri="{FF2B5EF4-FFF2-40B4-BE49-F238E27FC236}">
                <a16:creationId xmlns:a16="http://schemas.microsoft.com/office/drawing/2014/main" id="{A4F8DB55-F1E2-BE90-A222-30BCBB9A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82" y="729327"/>
            <a:ext cx="3914775" cy="3819525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DCB9E1B-C353-B471-1B91-2E1BF3161CC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10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>
            <a:spLocks noGrp="1"/>
          </p:cNvSpPr>
          <p:nvPr>
            <p:ph type="ctrTitle" idx="4294967295"/>
          </p:nvPr>
        </p:nvSpPr>
        <p:spPr>
          <a:xfrm>
            <a:off x="1141394" y="549965"/>
            <a:ext cx="3861302" cy="60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200" b="1" dirty="0">
                <a:solidFill>
                  <a:schemeClr val="dk1"/>
                </a:solidFill>
              </a:rPr>
              <a:t>Mehul Bhargava</a:t>
            </a:r>
          </a:p>
        </p:txBody>
      </p:sp>
      <p:sp>
        <p:nvSpPr>
          <p:cNvPr id="39" name="Google Shape;39;p2"/>
          <p:cNvSpPr txBox="1">
            <a:spLocks noGrp="1"/>
          </p:cNvSpPr>
          <p:nvPr>
            <p:ph type="body" idx="4294967295"/>
          </p:nvPr>
        </p:nvSpPr>
        <p:spPr>
          <a:xfrm>
            <a:off x="1141394" y="1317959"/>
            <a:ext cx="4279692" cy="232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lt2"/>
                </a:solidFill>
              </a:rPr>
              <a:t>From Jaipur, Rajasthan, India</a:t>
            </a:r>
          </a:p>
          <a:p>
            <a:pPr marL="285750" lvl="0" indent="-28575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lt2"/>
                </a:solidFill>
              </a:rPr>
              <a:t>Loves gardening, wildlife viewing, marker art, birding, collections, and being a phillumenist</a:t>
            </a:r>
          </a:p>
          <a:p>
            <a:pPr marL="285750" lvl="0" indent="-285750" algn="just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1400" dirty="0">
                <a:solidFill>
                  <a:schemeClr val="lt2"/>
                </a:solidFill>
              </a:rPr>
              <a:t>Bachelor of Technology in Computer Science Engineering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2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200" dirty="0">
              <a:solidFill>
                <a:schemeClr val="lt2"/>
              </a:solidFill>
            </a:endParaRPr>
          </a:p>
        </p:txBody>
      </p:sp>
      <p:pic>
        <p:nvPicPr>
          <p:cNvPr id="6" name="Picture 5" descr="A person standing on a balcony overlooking a snowy mountain range&#10;&#10;Description automatically generated with low confidence">
            <a:extLst>
              <a:ext uri="{FF2B5EF4-FFF2-40B4-BE49-F238E27FC236}">
                <a16:creationId xmlns:a16="http://schemas.microsoft.com/office/drawing/2014/main" id="{4C093AA1-30AE-3EEC-A0F9-7094E638A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885" y="569498"/>
            <a:ext cx="3585972" cy="4139184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F0DD37E-04F3-7C97-BE43-5544B64AF4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2903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>
            <a:spLocks noGrp="1"/>
          </p:cNvSpPr>
          <p:nvPr>
            <p:ph type="ctrTitle" idx="4294967295"/>
          </p:nvPr>
        </p:nvSpPr>
        <p:spPr>
          <a:xfrm>
            <a:off x="1141394" y="549965"/>
            <a:ext cx="3861302" cy="60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200" b="1" dirty="0">
                <a:solidFill>
                  <a:schemeClr val="dk1"/>
                </a:solidFill>
              </a:rPr>
              <a:t>Navdeep Singh Saini</a:t>
            </a:r>
          </a:p>
        </p:txBody>
      </p:sp>
      <p:sp>
        <p:nvSpPr>
          <p:cNvPr id="39" name="Google Shape;39;p2"/>
          <p:cNvSpPr txBox="1">
            <a:spLocks noGrp="1"/>
          </p:cNvSpPr>
          <p:nvPr>
            <p:ph type="body" idx="4294967295"/>
          </p:nvPr>
        </p:nvSpPr>
        <p:spPr>
          <a:xfrm>
            <a:off x="1141394" y="1477617"/>
            <a:ext cx="5127089" cy="232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lt2"/>
                </a:solidFill>
              </a:rPr>
              <a:t>New Delhi, India to Kelowna, British Columbia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lt2"/>
                </a:solidFill>
              </a:rPr>
              <a:t>Previously Technical Consultant at Adobe Systems, India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lt2"/>
                </a:solidFill>
              </a:rPr>
              <a:t>Bachelors, Computer Science Engineering, India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chemeClr val="lt2"/>
                </a:solidFill>
              </a:rPr>
              <a:t>Loves Travelling, developed interest in cooking recently!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2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200" dirty="0">
              <a:solidFill>
                <a:schemeClr val="lt2"/>
              </a:solidFill>
            </a:endParaRPr>
          </a:p>
        </p:txBody>
      </p:sp>
      <p:pic>
        <p:nvPicPr>
          <p:cNvPr id="5" name="Picture 4" descr="A picture containing person, building, outdoor, walking&#10;&#10;Description automatically generated">
            <a:extLst>
              <a:ext uri="{FF2B5EF4-FFF2-40B4-BE49-F238E27FC236}">
                <a16:creationId xmlns:a16="http://schemas.microsoft.com/office/drawing/2014/main" id="{1CBF6EA9-F773-8CB8-DD29-A46E73D23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483" y="878115"/>
            <a:ext cx="2803374" cy="3102942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BF47811-2A4E-8298-18A7-2F6AF829CA4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66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"/>
          <p:cNvSpPr txBox="1">
            <a:spLocks noGrp="1"/>
          </p:cNvSpPr>
          <p:nvPr>
            <p:ph type="ctrTitle" idx="4294967295"/>
          </p:nvPr>
        </p:nvSpPr>
        <p:spPr>
          <a:xfrm>
            <a:off x="1141394" y="549965"/>
            <a:ext cx="3861302" cy="609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GB" sz="2200" b="1" dirty="0">
                <a:solidFill>
                  <a:schemeClr val="dk1"/>
                </a:solidFill>
              </a:rPr>
              <a:t>Val </a:t>
            </a:r>
            <a:r>
              <a:rPr lang="en-GB" sz="2200" b="1" dirty="0" err="1">
                <a:solidFill>
                  <a:schemeClr val="dk1"/>
                </a:solidFill>
              </a:rPr>
              <a:t>Veeramani</a:t>
            </a:r>
            <a:r>
              <a:rPr lang="en-GB" sz="2200" b="1" dirty="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39" name="Google Shape;39;p2"/>
          <p:cNvSpPr txBox="1">
            <a:spLocks noGrp="1"/>
          </p:cNvSpPr>
          <p:nvPr>
            <p:ph type="body" idx="4294967295"/>
          </p:nvPr>
        </p:nvSpPr>
        <p:spPr>
          <a:xfrm>
            <a:off x="1032537" y="1410277"/>
            <a:ext cx="5542433" cy="232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CA" sz="1400" dirty="0">
                <a:solidFill>
                  <a:schemeClr val="lt2"/>
                </a:solidFill>
              </a:rPr>
              <a:t>B.S. in Management Information Systems</a:t>
            </a:r>
            <a:r>
              <a:rPr lang="en-IN" sz="1400" dirty="0">
                <a:solidFill>
                  <a:schemeClr val="lt2"/>
                </a:solidFill>
              </a:rPr>
              <a:t> </a:t>
            </a:r>
            <a:r>
              <a:rPr lang="en-CA" sz="1400" dirty="0">
                <a:solidFill>
                  <a:schemeClr val="lt2"/>
                </a:solidFill>
              </a:rPr>
              <a:t>&amp; M.S. in Business Analytics</a:t>
            </a:r>
            <a:endParaRPr lang="en-IN" sz="1400" dirty="0">
              <a:solidFill>
                <a:schemeClr val="lt2"/>
              </a:solidFill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CA" sz="1400" dirty="0">
                <a:solidFill>
                  <a:schemeClr val="lt2"/>
                </a:solidFill>
              </a:rPr>
              <a:t>Lived in 6 countries so far</a:t>
            </a:r>
            <a:endParaRPr lang="en-IN" sz="1400" dirty="0">
              <a:solidFill>
                <a:schemeClr val="lt2"/>
              </a:solidFill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CA" sz="1400" dirty="0">
                <a:solidFill>
                  <a:schemeClr val="lt2"/>
                </a:solidFill>
              </a:rPr>
              <a:t>Used to speak 5 languages at one point</a:t>
            </a:r>
            <a:endParaRPr lang="en-IN" sz="1400" dirty="0">
              <a:solidFill>
                <a:schemeClr val="lt2"/>
              </a:solidFill>
            </a:endParaRP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CA" sz="1400" dirty="0">
                <a:solidFill>
                  <a:schemeClr val="lt2"/>
                </a:solidFill>
              </a:rPr>
              <a:t>Loves travelling, experiencing different cultures, and reading about psychology </a:t>
            </a:r>
            <a:endParaRPr lang="en-IN" sz="1400" dirty="0">
              <a:solidFill>
                <a:schemeClr val="lt2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2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600" dirty="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200" dirty="0">
              <a:solidFill>
                <a:schemeClr val="lt2"/>
              </a:solidFill>
            </a:endParaRPr>
          </a:p>
        </p:txBody>
      </p:sp>
      <p:pic>
        <p:nvPicPr>
          <p:cNvPr id="5" name="Picture 4" descr="A picture containing sky, outdoor, person, posing&#10;&#10;Description automatically generated">
            <a:extLst>
              <a:ext uri="{FF2B5EF4-FFF2-40B4-BE49-F238E27FC236}">
                <a16:creationId xmlns:a16="http://schemas.microsoft.com/office/drawing/2014/main" id="{05E6CA60-C527-4375-9018-9CB422A1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13" y="776984"/>
            <a:ext cx="2605743" cy="3589532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5D75966-589B-1EEF-E6FF-006C76B1E7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25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39C0BA"/>
                </a:solidFill>
              </a:rPr>
              <a:t>Client – </a:t>
            </a:r>
            <a:r>
              <a:rPr lang="en" sz="2800" b="1" dirty="0">
                <a:solidFill>
                  <a:srgbClr val="39C0BA"/>
                </a:solidFill>
              </a:rPr>
              <a:t>AAFC</a:t>
            </a:r>
            <a:endParaRPr sz="2800" b="1" dirty="0">
              <a:solidFill>
                <a:srgbClr val="39C0BA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9725275-214E-3490-46AC-2158614169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9094274"/>
              </p:ext>
            </p:extLst>
          </p:nvPr>
        </p:nvGraphicFramePr>
        <p:xfrm>
          <a:off x="2072060" y="911524"/>
          <a:ext cx="5793711" cy="3320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Waterfall chart&#10;&#10;Description automatically generated with low confidence">
            <a:extLst>
              <a:ext uri="{FF2B5EF4-FFF2-40B4-BE49-F238E27FC236}">
                <a16:creationId xmlns:a16="http://schemas.microsoft.com/office/drawing/2014/main" id="{BA65D156-DD19-6CC5-B741-B389F66233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503" b="24294"/>
          <a:stretch/>
        </p:blipFill>
        <p:spPr>
          <a:xfrm>
            <a:off x="3824968" y="4136574"/>
            <a:ext cx="1885950" cy="532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E98DC8-E9F1-FE6C-A29D-258FA6B6C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01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9C0BA"/>
                </a:solidFill>
                <a:latin typeface="Quicksand" panose="020B0604020202020204" charset="0"/>
              </a:rPr>
              <a:t>Aim &amp; Objectives</a:t>
            </a:r>
            <a:endParaRPr sz="2800" b="1" dirty="0">
              <a:solidFill>
                <a:srgbClr val="39C0BA"/>
              </a:solidFill>
              <a:latin typeface="Quicksan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055E71-084F-9AD8-C5FC-35256EB1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807" y="2050547"/>
            <a:ext cx="478173" cy="47817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AE5F34E-F6CD-48AF-A13F-81E76227890A}"/>
              </a:ext>
            </a:extLst>
          </p:cNvPr>
          <p:cNvCxnSpPr>
            <a:cxnSpLocks/>
          </p:cNvCxnSpPr>
          <p:nvPr/>
        </p:nvCxnSpPr>
        <p:spPr>
          <a:xfrm flipH="1">
            <a:off x="6358905" y="2541797"/>
            <a:ext cx="618234" cy="11875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DF93F428-F25E-45AB-8EE9-A9D41C53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840" y="3757412"/>
            <a:ext cx="448883" cy="4488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FCA6243-41F3-4862-8D44-022207233C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19" y="3743291"/>
            <a:ext cx="433042" cy="4330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2DF540A-5828-48EA-86F3-CD242C47D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1919" y="3796648"/>
            <a:ext cx="444263" cy="44426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E3F642D-CC51-4199-8AE9-84E9881DFD5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83894" y="2528720"/>
            <a:ext cx="46996" cy="11641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5F9625E-964D-48A1-A098-C787064CC1F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983894" y="2528720"/>
            <a:ext cx="817535" cy="12463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oogle Shape;1195;p40">
            <a:extLst>
              <a:ext uri="{FF2B5EF4-FFF2-40B4-BE49-F238E27FC236}">
                <a16:creationId xmlns:a16="http://schemas.microsoft.com/office/drawing/2014/main" id="{4BE1A151-42C4-477F-807A-3D2C98A29294}"/>
              </a:ext>
            </a:extLst>
          </p:cNvPr>
          <p:cNvSpPr txBox="1"/>
          <p:nvPr/>
        </p:nvSpPr>
        <p:spPr>
          <a:xfrm flipH="1">
            <a:off x="5688236" y="1700469"/>
            <a:ext cx="18240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Crop Yield</a:t>
            </a:r>
            <a:endParaRPr sz="1700" b="1" dirty="0">
              <a:solidFill>
                <a:schemeClr val="bg1">
                  <a:lumMod val="8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" name="Google Shape;1209;p40">
            <a:extLst>
              <a:ext uri="{FF2B5EF4-FFF2-40B4-BE49-F238E27FC236}">
                <a16:creationId xmlns:a16="http://schemas.microsoft.com/office/drawing/2014/main" id="{1F261962-CDE6-4B48-8ED3-D6BE4EF0A49E}"/>
              </a:ext>
            </a:extLst>
          </p:cNvPr>
          <p:cNvSpPr txBox="1"/>
          <p:nvPr/>
        </p:nvSpPr>
        <p:spPr>
          <a:xfrm flipH="1">
            <a:off x="4881298" y="4265505"/>
            <a:ext cx="15606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Climate</a:t>
            </a:r>
            <a:endParaRPr sz="1700" b="1" dirty="0">
              <a:solidFill>
                <a:schemeClr val="bg1">
                  <a:lumMod val="8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3" name="Google Shape;1218;p40">
            <a:extLst>
              <a:ext uri="{FF2B5EF4-FFF2-40B4-BE49-F238E27FC236}">
                <a16:creationId xmlns:a16="http://schemas.microsoft.com/office/drawing/2014/main" id="{DF3B31A1-FA97-4BAE-8BE2-3D305B45EDBC}"/>
              </a:ext>
            </a:extLst>
          </p:cNvPr>
          <p:cNvSpPr txBox="1"/>
          <p:nvPr/>
        </p:nvSpPr>
        <p:spPr>
          <a:xfrm flipH="1">
            <a:off x="6418165" y="4310576"/>
            <a:ext cx="15606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Soil Moisture</a:t>
            </a:r>
            <a:endParaRPr sz="1700" b="1" dirty="0">
              <a:solidFill>
                <a:schemeClr val="bg1">
                  <a:lumMod val="8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7" name="Google Shape;1237;p44">
            <a:extLst>
              <a:ext uri="{FF2B5EF4-FFF2-40B4-BE49-F238E27FC236}">
                <a16:creationId xmlns:a16="http://schemas.microsoft.com/office/drawing/2014/main" id="{0E3BD35F-973F-47C8-8C08-7F54A705CBFA}"/>
              </a:ext>
            </a:extLst>
          </p:cNvPr>
          <p:cNvGrpSpPr/>
          <p:nvPr/>
        </p:nvGrpSpPr>
        <p:grpSpPr>
          <a:xfrm>
            <a:off x="6318218" y="2775343"/>
            <a:ext cx="339200" cy="339271"/>
            <a:chOff x="5049725" y="2027900"/>
            <a:chExt cx="481750" cy="481850"/>
          </a:xfrm>
        </p:grpSpPr>
        <p:sp>
          <p:nvSpPr>
            <p:cNvPr id="58" name="Google Shape;1238;p44">
              <a:extLst>
                <a:ext uri="{FF2B5EF4-FFF2-40B4-BE49-F238E27FC236}">
                  <a16:creationId xmlns:a16="http://schemas.microsoft.com/office/drawing/2014/main" id="{9C6F2757-845A-4D00-BB79-79B8EFD0775A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Google Shape;1239;p44">
              <a:extLst>
                <a:ext uri="{FF2B5EF4-FFF2-40B4-BE49-F238E27FC236}">
                  <a16:creationId xmlns:a16="http://schemas.microsoft.com/office/drawing/2014/main" id="{36CE82A3-1790-443D-8D74-0F8AF5320F04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Google Shape;1240;p44">
              <a:extLst>
                <a:ext uri="{FF2B5EF4-FFF2-40B4-BE49-F238E27FC236}">
                  <a16:creationId xmlns:a16="http://schemas.microsoft.com/office/drawing/2014/main" id="{8748FFF9-C765-43E6-A6DA-15335AC2B614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1" name="Google Shape;1241;p44">
              <a:extLst>
                <a:ext uri="{FF2B5EF4-FFF2-40B4-BE49-F238E27FC236}">
                  <a16:creationId xmlns:a16="http://schemas.microsoft.com/office/drawing/2014/main" id="{3DB46FDF-A402-4BF3-A220-1BD6893F3DDF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2" name="Google Shape;1242;p44">
              <a:extLst>
                <a:ext uri="{FF2B5EF4-FFF2-40B4-BE49-F238E27FC236}">
                  <a16:creationId xmlns:a16="http://schemas.microsoft.com/office/drawing/2014/main" id="{525CF591-819B-451F-A308-1E06F20056B1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3" name="Google Shape;1243;p44">
              <a:extLst>
                <a:ext uri="{FF2B5EF4-FFF2-40B4-BE49-F238E27FC236}">
                  <a16:creationId xmlns:a16="http://schemas.microsoft.com/office/drawing/2014/main" id="{A672167B-7BDA-471F-9E93-99ADF1FAAD28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" name="Google Shape;1244;p44">
              <a:extLst>
                <a:ext uri="{FF2B5EF4-FFF2-40B4-BE49-F238E27FC236}">
                  <a16:creationId xmlns:a16="http://schemas.microsoft.com/office/drawing/2014/main" id="{800BAE57-89B4-49DC-B052-286E7DFB4A34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5" name="Google Shape;1245;p44">
              <a:extLst>
                <a:ext uri="{FF2B5EF4-FFF2-40B4-BE49-F238E27FC236}">
                  <a16:creationId xmlns:a16="http://schemas.microsoft.com/office/drawing/2014/main" id="{6247AC3A-9ADD-42DE-8A7C-1BB10E6D5F32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67" name="Google Shape;1237;p44">
            <a:extLst>
              <a:ext uri="{FF2B5EF4-FFF2-40B4-BE49-F238E27FC236}">
                <a16:creationId xmlns:a16="http://schemas.microsoft.com/office/drawing/2014/main" id="{E3749FDD-2326-4E3A-994C-1F7640993B02}"/>
              </a:ext>
            </a:extLst>
          </p:cNvPr>
          <p:cNvGrpSpPr/>
          <p:nvPr/>
        </p:nvGrpSpPr>
        <p:grpSpPr>
          <a:xfrm>
            <a:off x="3729747" y="2864130"/>
            <a:ext cx="339200" cy="339271"/>
            <a:chOff x="5049725" y="2027900"/>
            <a:chExt cx="481750" cy="481850"/>
          </a:xfrm>
        </p:grpSpPr>
        <p:sp>
          <p:nvSpPr>
            <p:cNvPr id="68" name="Google Shape;1238;p44">
              <a:extLst>
                <a:ext uri="{FF2B5EF4-FFF2-40B4-BE49-F238E27FC236}">
                  <a16:creationId xmlns:a16="http://schemas.microsoft.com/office/drawing/2014/main" id="{1E51B7F0-F49D-409C-9EA2-EB6993CE1EAF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9" name="Google Shape;1239;p44">
              <a:extLst>
                <a:ext uri="{FF2B5EF4-FFF2-40B4-BE49-F238E27FC236}">
                  <a16:creationId xmlns:a16="http://schemas.microsoft.com/office/drawing/2014/main" id="{A355F15B-35CF-4606-BD19-F4A9F2155837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0" name="Google Shape;1240;p44">
              <a:extLst>
                <a:ext uri="{FF2B5EF4-FFF2-40B4-BE49-F238E27FC236}">
                  <a16:creationId xmlns:a16="http://schemas.microsoft.com/office/drawing/2014/main" id="{9A352B73-4DAE-4DD7-BA82-9795B30AF86C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1" name="Google Shape;1241;p44">
              <a:extLst>
                <a:ext uri="{FF2B5EF4-FFF2-40B4-BE49-F238E27FC236}">
                  <a16:creationId xmlns:a16="http://schemas.microsoft.com/office/drawing/2014/main" id="{5F95C4F1-5C0A-4D5C-AE10-976945101E95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2" name="Google Shape;1242;p44">
              <a:extLst>
                <a:ext uri="{FF2B5EF4-FFF2-40B4-BE49-F238E27FC236}">
                  <a16:creationId xmlns:a16="http://schemas.microsoft.com/office/drawing/2014/main" id="{D86CFE8F-D06F-4125-9B63-82D3A9FADDC0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3" name="Google Shape;1243;p44">
              <a:extLst>
                <a:ext uri="{FF2B5EF4-FFF2-40B4-BE49-F238E27FC236}">
                  <a16:creationId xmlns:a16="http://schemas.microsoft.com/office/drawing/2014/main" id="{2C74CC5C-8524-4969-8469-BFF00B67A92E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4" name="Google Shape;1244;p44">
              <a:extLst>
                <a:ext uri="{FF2B5EF4-FFF2-40B4-BE49-F238E27FC236}">
                  <a16:creationId xmlns:a16="http://schemas.microsoft.com/office/drawing/2014/main" id="{C3980F3E-5C82-4585-A5D2-398017A509B7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5" name="Google Shape;1245;p44">
              <a:extLst>
                <a:ext uri="{FF2B5EF4-FFF2-40B4-BE49-F238E27FC236}">
                  <a16:creationId xmlns:a16="http://schemas.microsoft.com/office/drawing/2014/main" id="{AA696A0C-FA33-4C40-AD89-ACF7387EAD22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oogle Shape;1237;p44">
            <a:extLst>
              <a:ext uri="{FF2B5EF4-FFF2-40B4-BE49-F238E27FC236}">
                <a16:creationId xmlns:a16="http://schemas.microsoft.com/office/drawing/2014/main" id="{CC67060D-9A26-419C-B91E-E3DA76C9B55D}"/>
              </a:ext>
            </a:extLst>
          </p:cNvPr>
          <p:cNvGrpSpPr/>
          <p:nvPr/>
        </p:nvGrpSpPr>
        <p:grpSpPr>
          <a:xfrm>
            <a:off x="6861290" y="3061877"/>
            <a:ext cx="339200" cy="339271"/>
            <a:chOff x="5049725" y="2027900"/>
            <a:chExt cx="481750" cy="481850"/>
          </a:xfrm>
        </p:grpSpPr>
        <p:sp>
          <p:nvSpPr>
            <p:cNvPr id="37" name="Google Shape;1238;p44">
              <a:extLst>
                <a:ext uri="{FF2B5EF4-FFF2-40B4-BE49-F238E27FC236}">
                  <a16:creationId xmlns:a16="http://schemas.microsoft.com/office/drawing/2014/main" id="{D2AD87DC-687E-4B47-BB7B-490D24CE111C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Google Shape;1239;p44">
              <a:extLst>
                <a:ext uri="{FF2B5EF4-FFF2-40B4-BE49-F238E27FC236}">
                  <a16:creationId xmlns:a16="http://schemas.microsoft.com/office/drawing/2014/main" id="{C955DDB1-F2A7-480D-8E2F-D5A03FB6F10B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4" name="Google Shape;1240;p44">
              <a:extLst>
                <a:ext uri="{FF2B5EF4-FFF2-40B4-BE49-F238E27FC236}">
                  <a16:creationId xmlns:a16="http://schemas.microsoft.com/office/drawing/2014/main" id="{660B5602-F086-43ED-951D-B60D685C925F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5" name="Google Shape;1241;p44">
              <a:extLst>
                <a:ext uri="{FF2B5EF4-FFF2-40B4-BE49-F238E27FC236}">
                  <a16:creationId xmlns:a16="http://schemas.microsoft.com/office/drawing/2014/main" id="{4BC4C64E-D667-42AA-B96D-A7B06878A059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Google Shape;1242;p44">
              <a:extLst>
                <a:ext uri="{FF2B5EF4-FFF2-40B4-BE49-F238E27FC236}">
                  <a16:creationId xmlns:a16="http://schemas.microsoft.com/office/drawing/2014/main" id="{D90D2027-74DB-4B8A-9A69-6833C36091A3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Google Shape;1243;p44">
              <a:extLst>
                <a:ext uri="{FF2B5EF4-FFF2-40B4-BE49-F238E27FC236}">
                  <a16:creationId xmlns:a16="http://schemas.microsoft.com/office/drawing/2014/main" id="{539902C9-A551-430B-8F09-80E8EB689EC6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Google Shape;1244;p44">
              <a:extLst>
                <a:ext uri="{FF2B5EF4-FFF2-40B4-BE49-F238E27FC236}">
                  <a16:creationId xmlns:a16="http://schemas.microsoft.com/office/drawing/2014/main" id="{FF8A9843-6CF5-4157-873B-E0BA00CF0207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" name="Google Shape;1245;p44">
              <a:extLst>
                <a:ext uri="{FF2B5EF4-FFF2-40B4-BE49-F238E27FC236}">
                  <a16:creationId xmlns:a16="http://schemas.microsoft.com/office/drawing/2014/main" id="{25B30CEA-D765-4E51-9CAF-C259FF491265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76" name="Google Shape;1195;p40">
            <a:extLst>
              <a:ext uri="{FF2B5EF4-FFF2-40B4-BE49-F238E27FC236}">
                <a16:creationId xmlns:a16="http://schemas.microsoft.com/office/drawing/2014/main" id="{1C3E522A-4DB7-4CDB-8DA4-D2E6243680D0}"/>
              </a:ext>
            </a:extLst>
          </p:cNvPr>
          <p:cNvSpPr txBox="1"/>
          <p:nvPr/>
        </p:nvSpPr>
        <p:spPr>
          <a:xfrm flipH="1">
            <a:off x="2133569" y="1712094"/>
            <a:ext cx="18240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Crop Yield</a:t>
            </a:r>
            <a:endParaRPr sz="1700" b="1" dirty="0">
              <a:solidFill>
                <a:schemeClr val="bg1">
                  <a:lumMod val="8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444AB3A-37FA-4FFE-8B77-548118BC1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569" y="2127894"/>
            <a:ext cx="478173" cy="478173"/>
          </a:xfrm>
          <a:prstGeom prst="rect">
            <a:avLst/>
          </a:prstGeom>
        </p:spPr>
      </p:pic>
      <p:cxnSp>
        <p:nvCxnSpPr>
          <p:cNvPr id="78" name="Google Shape;1239;p40">
            <a:extLst>
              <a:ext uri="{FF2B5EF4-FFF2-40B4-BE49-F238E27FC236}">
                <a16:creationId xmlns:a16="http://schemas.microsoft.com/office/drawing/2014/main" id="{E043C599-FE3B-45EF-AA86-02D1DF748A5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22892" y="2347088"/>
            <a:ext cx="1015991" cy="45811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1F8E8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1195;p40">
            <a:extLst>
              <a:ext uri="{FF2B5EF4-FFF2-40B4-BE49-F238E27FC236}">
                <a16:creationId xmlns:a16="http://schemas.microsoft.com/office/drawing/2014/main" id="{7B4F842F-E8EE-4B3A-94FB-5EB565E269C1}"/>
              </a:ext>
            </a:extLst>
          </p:cNvPr>
          <p:cNvSpPr txBox="1"/>
          <p:nvPr/>
        </p:nvSpPr>
        <p:spPr>
          <a:xfrm flipH="1">
            <a:off x="212599" y="2509621"/>
            <a:ext cx="1824000" cy="8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Prediction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700" b="1" dirty="0">
              <a:solidFill>
                <a:schemeClr val="bg1">
                  <a:lumMod val="8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4DFBAD4-8CED-4334-B472-4A2D0DA4D0EE}"/>
              </a:ext>
            </a:extLst>
          </p:cNvPr>
          <p:cNvCxnSpPr>
            <a:cxnSpLocks/>
          </p:cNvCxnSpPr>
          <p:nvPr/>
        </p:nvCxnSpPr>
        <p:spPr>
          <a:xfrm flipH="1">
            <a:off x="2599367" y="2587361"/>
            <a:ext cx="617899" cy="111384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BD41BDE-0EE2-4FC9-8008-8B9B4D5D49BC}"/>
              </a:ext>
            </a:extLst>
          </p:cNvPr>
          <p:cNvCxnSpPr>
            <a:cxnSpLocks/>
          </p:cNvCxnSpPr>
          <p:nvPr/>
        </p:nvCxnSpPr>
        <p:spPr>
          <a:xfrm>
            <a:off x="3268663" y="2595718"/>
            <a:ext cx="768801" cy="110549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oogle Shape;1237;p44">
            <a:extLst>
              <a:ext uri="{FF2B5EF4-FFF2-40B4-BE49-F238E27FC236}">
                <a16:creationId xmlns:a16="http://schemas.microsoft.com/office/drawing/2014/main" id="{CA649F6E-6EF4-4065-B6DE-2E4AF3E49C0F}"/>
              </a:ext>
            </a:extLst>
          </p:cNvPr>
          <p:cNvGrpSpPr/>
          <p:nvPr/>
        </p:nvGrpSpPr>
        <p:grpSpPr>
          <a:xfrm>
            <a:off x="2507667" y="2927743"/>
            <a:ext cx="339200" cy="339271"/>
            <a:chOff x="5049725" y="2027900"/>
            <a:chExt cx="481750" cy="481850"/>
          </a:xfrm>
        </p:grpSpPr>
        <p:sp>
          <p:nvSpPr>
            <p:cNvPr id="84" name="Google Shape;1238;p44">
              <a:extLst>
                <a:ext uri="{FF2B5EF4-FFF2-40B4-BE49-F238E27FC236}">
                  <a16:creationId xmlns:a16="http://schemas.microsoft.com/office/drawing/2014/main" id="{98AE1093-F4CD-40CD-BE3F-1887090E72E8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5" name="Google Shape;1239;p44">
              <a:extLst>
                <a:ext uri="{FF2B5EF4-FFF2-40B4-BE49-F238E27FC236}">
                  <a16:creationId xmlns:a16="http://schemas.microsoft.com/office/drawing/2014/main" id="{AE076925-E25E-49B0-9504-83DEC2544D36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6" name="Google Shape;1240;p44">
              <a:extLst>
                <a:ext uri="{FF2B5EF4-FFF2-40B4-BE49-F238E27FC236}">
                  <a16:creationId xmlns:a16="http://schemas.microsoft.com/office/drawing/2014/main" id="{0AA7A70F-DDE6-4262-83FA-79A69119A6AB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7" name="Google Shape;1241;p44">
              <a:extLst>
                <a:ext uri="{FF2B5EF4-FFF2-40B4-BE49-F238E27FC236}">
                  <a16:creationId xmlns:a16="http://schemas.microsoft.com/office/drawing/2014/main" id="{D8199399-7771-4A63-9D64-60DCE18F4C52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8" name="Google Shape;1242;p44">
              <a:extLst>
                <a:ext uri="{FF2B5EF4-FFF2-40B4-BE49-F238E27FC236}">
                  <a16:creationId xmlns:a16="http://schemas.microsoft.com/office/drawing/2014/main" id="{CBCE83A7-DE10-44BD-9E77-D8CD5B68556A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9" name="Google Shape;1243;p44">
              <a:extLst>
                <a:ext uri="{FF2B5EF4-FFF2-40B4-BE49-F238E27FC236}">
                  <a16:creationId xmlns:a16="http://schemas.microsoft.com/office/drawing/2014/main" id="{1B607CF3-5F93-4272-9B0B-558C2E2EB1CF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0" name="Google Shape;1244;p44">
              <a:extLst>
                <a:ext uri="{FF2B5EF4-FFF2-40B4-BE49-F238E27FC236}">
                  <a16:creationId xmlns:a16="http://schemas.microsoft.com/office/drawing/2014/main" id="{31992DCB-AA6F-49F3-AA77-D9E936A55A8B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1" name="Google Shape;1245;p44">
              <a:extLst>
                <a:ext uri="{FF2B5EF4-FFF2-40B4-BE49-F238E27FC236}">
                  <a16:creationId xmlns:a16="http://schemas.microsoft.com/office/drawing/2014/main" id="{864ED8C3-C421-4AF7-B725-EDA354081A4C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92" name="Google Shape;1237;p44">
            <a:extLst>
              <a:ext uri="{FF2B5EF4-FFF2-40B4-BE49-F238E27FC236}">
                <a16:creationId xmlns:a16="http://schemas.microsoft.com/office/drawing/2014/main" id="{67985235-A408-4671-BE22-02662664153E}"/>
              </a:ext>
            </a:extLst>
          </p:cNvPr>
          <p:cNvGrpSpPr/>
          <p:nvPr/>
        </p:nvGrpSpPr>
        <p:grpSpPr>
          <a:xfrm>
            <a:off x="7391580" y="2758107"/>
            <a:ext cx="339200" cy="339271"/>
            <a:chOff x="5049725" y="2027900"/>
            <a:chExt cx="481750" cy="481850"/>
          </a:xfrm>
        </p:grpSpPr>
        <p:sp>
          <p:nvSpPr>
            <p:cNvPr id="93" name="Google Shape;1238;p44">
              <a:extLst>
                <a:ext uri="{FF2B5EF4-FFF2-40B4-BE49-F238E27FC236}">
                  <a16:creationId xmlns:a16="http://schemas.microsoft.com/office/drawing/2014/main" id="{B31153F5-5FB0-4FA4-A976-22178AD051A2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4" name="Google Shape;1239;p44">
              <a:extLst>
                <a:ext uri="{FF2B5EF4-FFF2-40B4-BE49-F238E27FC236}">
                  <a16:creationId xmlns:a16="http://schemas.microsoft.com/office/drawing/2014/main" id="{7AC4EB0E-7271-47F2-A48B-C51CDBD3867D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5" name="Google Shape;1240;p44">
              <a:extLst>
                <a:ext uri="{FF2B5EF4-FFF2-40B4-BE49-F238E27FC236}">
                  <a16:creationId xmlns:a16="http://schemas.microsoft.com/office/drawing/2014/main" id="{00288BD1-B4D0-4EE3-90E6-8DBE5152F26A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6" name="Google Shape;1241;p44">
              <a:extLst>
                <a:ext uri="{FF2B5EF4-FFF2-40B4-BE49-F238E27FC236}">
                  <a16:creationId xmlns:a16="http://schemas.microsoft.com/office/drawing/2014/main" id="{499A32F9-6A28-4906-9EC5-2F3C3D41FA88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7" name="Google Shape;1242;p44">
              <a:extLst>
                <a:ext uri="{FF2B5EF4-FFF2-40B4-BE49-F238E27FC236}">
                  <a16:creationId xmlns:a16="http://schemas.microsoft.com/office/drawing/2014/main" id="{48F8143E-5953-4291-8EFC-7A3EC84E5211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8" name="Google Shape;1243;p44">
              <a:extLst>
                <a:ext uri="{FF2B5EF4-FFF2-40B4-BE49-F238E27FC236}">
                  <a16:creationId xmlns:a16="http://schemas.microsoft.com/office/drawing/2014/main" id="{A64A890A-86D1-4635-80F5-42079CBF215B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9" name="Google Shape;1244;p44">
              <a:extLst>
                <a:ext uri="{FF2B5EF4-FFF2-40B4-BE49-F238E27FC236}">
                  <a16:creationId xmlns:a16="http://schemas.microsoft.com/office/drawing/2014/main" id="{2616CC47-03A7-458F-B48C-39DF49F22CA2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0" name="Google Shape;1245;p44">
              <a:extLst>
                <a:ext uri="{FF2B5EF4-FFF2-40B4-BE49-F238E27FC236}">
                  <a16:creationId xmlns:a16="http://schemas.microsoft.com/office/drawing/2014/main" id="{15A6E21E-FA7D-4FAE-8C64-193EFB9E643D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pic>
        <p:nvPicPr>
          <p:cNvPr id="1034" name="Picture 10" descr="Want to know how Deep Learning works? Here's a quick guide for everyone.">
            <a:extLst>
              <a:ext uri="{FF2B5EF4-FFF2-40B4-BE49-F238E27FC236}">
                <a16:creationId xmlns:a16="http://schemas.microsoft.com/office/drawing/2014/main" id="{86D39B62-45DA-4788-94B9-139834702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006" y="3808166"/>
            <a:ext cx="602135" cy="40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1209;p40">
            <a:extLst>
              <a:ext uri="{FF2B5EF4-FFF2-40B4-BE49-F238E27FC236}">
                <a16:creationId xmlns:a16="http://schemas.microsoft.com/office/drawing/2014/main" id="{D6C3A3BD-0CB3-484C-B24A-C7E9FE7FAFA1}"/>
              </a:ext>
            </a:extLst>
          </p:cNvPr>
          <p:cNvSpPr txBox="1"/>
          <p:nvPr/>
        </p:nvSpPr>
        <p:spPr>
          <a:xfrm flipH="1">
            <a:off x="3606732" y="4293052"/>
            <a:ext cx="15606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Deep Learning</a:t>
            </a:r>
            <a:endParaRPr sz="1700" b="1" dirty="0">
              <a:solidFill>
                <a:schemeClr val="bg1">
                  <a:lumMod val="8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036" name="Picture 12" descr="Can AI Machine-Learning Models Overcome Biased Datasets?">
            <a:extLst>
              <a:ext uri="{FF2B5EF4-FFF2-40B4-BE49-F238E27FC236}">
                <a16:creationId xmlns:a16="http://schemas.microsoft.com/office/drawing/2014/main" id="{B12B86F0-0AD9-44F5-8F1F-5FA4B61F6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53" y="3812921"/>
            <a:ext cx="746312" cy="45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Google Shape;1209;p40">
            <a:extLst>
              <a:ext uri="{FF2B5EF4-FFF2-40B4-BE49-F238E27FC236}">
                <a16:creationId xmlns:a16="http://schemas.microsoft.com/office/drawing/2014/main" id="{143252EB-75AA-44C0-8CD8-3F1F3DB621BD}"/>
              </a:ext>
            </a:extLst>
          </p:cNvPr>
          <p:cNvSpPr txBox="1"/>
          <p:nvPr/>
        </p:nvSpPr>
        <p:spPr>
          <a:xfrm flipH="1">
            <a:off x="1345194" y="4286064"/>
            <a:ext cx="1962628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Machine Learning</a:t>
            </a:r>
            <a:endParaRPr sz="1700" b="1" dirty="0">
              <a:solidFill>
                <a:schemeClr val="bg1">
                  <a:lumMod val="8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03" name="Google Shape;1239;p40">
            <a:extLst>
              <a:ext uri="{FF2B5EF4-FFF2-40B4-BE49-F238E27FC236}">
                <a16:creationId xmlns:a16="http://schemas.microsoft.com/office/drawing/2014/main" id="{A81160C3-D1AD-4F81-A816-3EC4FE43886D}"/>
              </a:ext>
            </a:extLst>
          </p:cNvPr>
          <p:cNvCxnSpPr>
            <a:cxnSpLocks/>
          </p:cNvCxnSpPr>
          <p:nvPr/>
        </p:nvCxnSpPr>
        <p:spPr>
          <a:xfrm rot="10800000">
            <a:off x="7237566" y="2294119"/>
            <a:ext cx="900524" cy="379348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1F8E8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195;p40">
            <a:extLst>
              <a:ext uri="{FF2B5EF4-FFF2-40B4-BE49-F238E27FC236}">
                <a16:creationId xmlns:a16="http://schemas.microsoft.com/office/drawing/2014/main" id="{D3B1C9B7-2AF0-4CE4-B0CE-C355803FC7ED}"/>
              </a:ext>
            </a:extLst>
          </p:cNvPr>
          <p:cNvSpPr txBox="1"/>
          <p:nvPr/>
        </p:nvSpPr>
        <p:spPr>
          <a:xfrm flipH="1">
            <a:off x="7314169" y="2382512"/>
            <a:ext cx="1824000" cy="856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Features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sz="1700" b="1" dirty="0">
              <a:solidFill>
                <a:schemeClr val="bg1">
                  <a:lumMod val="85000"/>
                </a:schemeClr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A54B235-CA7B-4C36-A08D-479AE11DD990}"/>
              </a:ext>
            </a:extLst>
          </p:cNvPr>
          <p:cNvCxnSpPr>
            <a:cxnSpLocks/>
          </p:cNvCxnSpPr>
          <p:nvPr/>
        </p:nvCxnSpPr>
        <p:spPr>
          <a:xfrm>
            <a:off x="5399931" y="1700469"/>
            <a:ext cx="0" cy="307768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22E037A-6196-4FDD-5EE9-F86830E9B87E}"/>
              </a:ext>
            </a:extLst>
          </p:cNvPr>
          <p:cNvSpPr txBox="1"/>
          <p:nvPr/>
        </p:nvSpPr>
        <p:spPr>
          <a:xfrm>
            <a:off x="1153700" y="1025879"/>
            <a:ext cx="7770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Quicksand" panose="020B0604020202020204" charset="0"/>
              </a:rPr>
              <a:t>Aim: </a:t>
            </a:r>
            <a:r>
              <a:rPr lang="en-US" sz="1400" dirty="0">
                <a:solidFill>
                  <a:schemeClr val="bg1"/>
                </a:solidFill>
                <a:latin typeface="Quicksand" panose="020B0604020202020204" charset="0"/>
              </a:rPr>
              <a:t>To explore optimal machine learning models for predicting crop yield based on growing patterns, climatic and soil conditions at a township level.</a:t>
            </a:r>
            <a:r>
              <a:rPr lang="en-IN" sz="1400" dirty="0">
                <a:solidFill>
                  <a:schemeClr val="bg1"/>
                </a:solidFill>
                <a:latin typeface="Quicksand" panose="020B0604020202020204" charset="0"/>
              </a:rPr>
              <a:t> </a:t>
            </a:r>
            <a:endParaRPr lang="en-US" sz="1400" dirty="0">
              <a:solidFill>
                <a:schemeClr val="bg1"/>
              </a:solidFill>
              <a:latin typeface="Quicksand" panose="020B0604020202020204" charset="0"/>
            </a:endParaRPr>
          </a:p>
          <a:p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634F65-9983-48CE-2C76-35A927CDD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26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39C0BA"/>
                </a:solidFill>
                <a:latin typeface="Quicksand" panose="020B0604020202020204" charset="0"/>
              </a:rPr>
              <a:t>Data Description</a:t>
            </a:r>
            <a:endParaRPr sz="2800" b="1" dirty="0">
              <a:solidFill>
                <a:srgbClr val="39C0BA"/>
              </a:solidFill>
              <a:latin typeface="Quicksand" panose="020B0604020202020204" charset="0"/>
            </a:endParaRPr>
          </a:p>
        </p:txBody>
      </p:sp>
      <p:grpSp>
        <p:nvGrpSpPr>
          <p:cNvPr id="123" name="Google Shape;1194;p40">
            <a:extLst>
              <a:ext uri="{FF2B5EF4-FFF2-40B4-BE49-F238E27FC236}">
                <a16:creationId xmlns:a16="http://schemas.microsoft.com/office/drawing/2014/main" id="{5B3E93F5-8712-7A4A-156A-BE14F5FDA629}"/>
              </a:ext>
            </a:extLst>
          </p:cNvPr>
          <p:cNvGrpSpPr/>
          <p:nvPr/>
        </p:nvGrpSpPr>
        <p:grpSpPr>
          <a:xfrm>
            <a:off x="843250" y="1291486"/>
            <a:ext cx="4426569" cy="1328213"/>
            <a:chOff x="843250" y="1291486"/>
            <a:chExt cx="4426569" cy="1328213"/>
          </a:xfrm>
        </p:grpSpPr>
        <p:sp>
          <p:nvSpPr>
            <p:cNvPr id="124" name="Google Shape;1195;p40">
              <a:extLst>
                <a:ext uri="{FF2B5EF4-FFF2-40B4-BE49-F238E27FC236}">
                  <a16:creationId xmlns:a16="http://schemas.microsoft.com/office/drawing/2014/main" id="{08E497CC-2794-DE3C-F351-A2D1B467AFE6}"/>
                </a:ext>
              </a:extLst>
            </p:cNvPr>
            <p:cNvSpPr txBox="1"/>
            <p:nvPr/>
          </p:nvSpPr>
          <p:spPr>
            <a:xfrm flipH="1">
              <a:off x="843250" y="1669452"/>
              <a:ext cx="18240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bg1">
                      <a:lumMod val="8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Crop Yield</a:t>
              </a:r>
              <a:endParaRPr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25" name="Google Shape;1196;p40">
              <a:extLst>
                <a:ext uri="{FF2B5EF4-FFF2-40B4-BE49-F238E27FC236}">
                  <a16:creationId xmlns:a16="http://schemas.microsoft.com/office/drawing/2014/main" id="{CD640D91-DE0F-0A6B-8672-2CBFC9F1D74B}"/>
                </a:ext>
              </a:extLst>
            </p:cNvPr>
            <p:cNvSpPr txBox="1"/>
            <p:nvPr/>
          </p:nvSpPr>
          <p:spPr>
            <a:xfrm flipH="1">
              <a:off x="912275" y="1938399"/>
              <a:ext cx="17550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IN" dirty="0">
                  <a:solidFill>
                    <a:schemeClr val="bg1">
                      <a:lumMod val="85000"/>
                    </a:schemeClr>
                  </a:solidFill>
                </a:rPr>
                <a:t>Recorded Canola crop yield</a:t>
              </a:r>
              <a:endParaRPr sz="1200" dirty="0">
                <a:solidFill>
                  <a:schemeClr val="bg1">
                    <a:lumMod val="8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26" name="Google Shape;1197;p40">
              <a:extLst>
                <a:ext uri="{FF2B5EF4-FFF2-40B4-BE49-F238E27FC236}">
                  <a16:creationId xmlns:a16="http://schemas.microsoft.com/office/drawing/2014/main" id="{D7C365B7-6E36-AD8A-46FD-8F98C00033AA}"/>
                </a:ext>
              </a:extLst>
            </p:cNvPr>
            <p:cNvCxnSpPr>
              <a:stCxn id="124" idx="1"/>
            </p:cNvCxnSpPr>
            <p:nvPr/>
          </p:nvCxnSpPr>
          <p:spPr>
            <a:xfrm rot="10800000" flipH="1">
              <a:off x="2667250" y="1559952"/>
              <a:ext cx="1575600" cy="3174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8" name="Google Shape;1199;p40">
              <a:extLst>
                <a:ext uri="{FF2B5EF4-FFF2-40B4-BE49-F238E27FC236}">
                  <a16:creationId xmlns:a16="http://schemas.microsoft.com/office/drawing/2014/main" id="{E3F88879-2F14-B353-6E19-EAA8075DC350}"/>
                </a:ext>
              </a:extLst>
            </p:cNvPr>
            <p:cNvGrpSpPr/>
            <p:nvPr/>
          </p:nvGrpSpPr>
          <p:grpSpPr>
            <a:xfrm>
              <a:off x="4035193" y="1291486"/>
              <a:ext cx="1234626" cy="1201587"/>
              <a:chOff x="3750225" y="1774000"/>
              <a:chExt cx="149575" cy="145525"/>
            </a:xfrm>
          </p:grpSpPr>
          <p:sp>
            <p:nvSpPr>
              <p:cNvPr id="134" name="Google Shape;1200;p40">
                <a:extLst>
                  <a:ext uri="{FF2B5EF4-FFF2-40B4-BE49-F238E27FC236}">
                    <a16:creationId xmlns:a16="http://schemas.microsoft.com/office/drawing/2014/main" id="{91305954-CDFC-6BB2-F25D-324B6C56BB67}"/>
                  </a:ext>
                </a:extLst>
              </p:cNvPr>
              <p:cNvSpPr/>
              <p:nvPr/>
            </p:nvSpPr>
            <p:spPr>
              <a:xfrm>
                <a:off x="3750225" y="1774000"/>
                <a:ext cx="149575" cy="145525"/>
              </a:xfrm>
              <a:custGeom>
                <a:avLst/>
                <a:gdLst/>
                <a:ahLst/>
                <a:cxnLst/>
                <a:rect l="l" t="t" r="r" b="b"/>
                <a:pathLst>
                  <a:path w="5983" h="5821" extrusionOk="0">
                    <a:moveTo>
                      <a:pt x="2652" y="1"/>
                    </a:moveTo>
                    <a:cubicBezTo>
                      <a:pt x="1473" y="1"/>
                      <a:pt x="333" y="843"/>
                      <a:pt x="176" y="2200"/>
                    </a:cubicBezTo>
                    <a:cubicBezTo>
                      <a:pt x="1" y="3763"/>
                      <a:pt x="1259" y="4955"/>
                      <a:pt x="2643" y="4955"/>
                    </a:cubicBezTo>
                    <a:cubicBezTo>
                      <a:pt x="3079" y="4955"/>
                      <a:pt x="3528" y="4836"/>
                      <a:pt x="3948" y="4573"/>
                    </a:cubicBezTo>
                    <a:lnTo>
                      <a:pt x="5203" y="5821"/>
                    </a:lnTo>
                    <a:lnTo>
                      <a:pt x="5982" y="5035"/>
                    </a:lnTo>
                    <a:lnTo>
                      <a:pt x="4735" y="3787"/>
                    </a:lnTo>
                    <a:cubicBezTo>
                      <a:pt x="5340" y="2813"/>
                      <a:pt x="5196" y="1544"/>
                      <a:pt x="4388" y="729"/>
                    </a:cubicBezTo>
                    <a:cubicBezTo>
                      <a:pt x="3888" y="228"/>
                      <a:pt x="3265" y="1"/>
                      <a:pt x="26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Google Shape;1201;p40">
                <a:extLst>
                  <a:ext uri="{FF2B5EF4-FFF2-40B4-BE49-F238E27FC236}">
                    <a16:creationId xmlns:a16="http://schemas.microsoft.com/office/drawing/2014/main" id="{53E5100C-E425-289B-8BB6-6B3680B517D2}"/>
                  </a:ext>
                </a:extLst>
              </p:cNvPr>
              <p:cNvSpPr/>
              <p:nvPr/>
            </p:nvSpPr>
            <p:spPr>
              <a:xfrm>
                <a:off x="3776075" y="1794931"/>
                <a:ext cx="82600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304" h="3152" extrusionOk="0">
                    <a:moveTo>
                      <a:pt x="1658" y="1"/>
                    </a:moveTo>
                    <a:cubicBezTo>
                      <a:pt x="853" y="1"/>
                      <a:pt x="162" y="612"/>
                      <a:pt x="87" y="1428"/>
                    </a:cubicBezTo>
                    <a:cubicBezTo>
                      <a:pt x="1" y="2294"/>
                      <a:pt x="635" y="3058"/>
                      <a:pt x="1501" y="3145"/>
                    </a:cubicBezTo>
                    <a:cubicBezTo>
                      <a:pt x="1550" y="3149"/>
                      <a:pt x="1598" y="3151"/>
                      <a:pt x="1647" y="3151"/>
                    </a:cubicBezTo>
                    <a:cubicBezTo>
                      <a:pt x="2451" y="3151"/>
                      <a:pt x="3142" y="2540"/>
                      <a:pt x="3217" y="1724"/>
                    </a:cubicBezTo>
                    <a:cubicBezTo>
                      <a:pt x="3304" y="858"/>
                      <a:pt x="2669" y="94"/>
                      <a:pt x="1804" y="7"/>
                    </a:cubicBezTo>
                    <a:cubicBezTo>
                      <a:pt x="1755" y="3"/>
                      <a:pt x="1706" y="1"/>
                      <a:pt x="16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136" name="Google Shape;1208;p40">
            <a:extLst>
              <a:ext uri="{FF2B5EF4-FFF2-40B4-BE49-F238E27FC236}">
                <a16:creationId xmlns:a16="http://schemas.microsoft.com/office/drawing/2014/main" id="{78755A7E-29CB-B9C1-E00E-9281A21D6317}"/>
              </a:ext>
            </a:extLst>
          </p:cNvPr>
          <p:cNvGrpSpPr/>
          <p:nvPr/>
        </p:nvGrpSpPr>
        <p:grpSpPr>
          <a:xfrm>
            <a:off x="912249" y="2052360"/>
            <a:ext cx="3376761" cy="1913515"/>
            <a:chOff x="912249" y="2052360"/>
            <a:chExt cx="3376761" cy="1913515"/>
          </a:xfrm>
        </p:grpSpPr>
        <p:sp>
          <p:nvSpPr>
            <p:cNvPr id="137" name="Google Shape;1209;p40">
              <a:extLst>
                <a:ext uri="{FF2B5EF4-FFF2-40B4-BE49-F238E27FC236}">
                  <a16:creationId xmlns:a16="http://schemas.microsoft.com/office/drawing/2014/main" id="{6B7B316C-0ED2-01D0-2934-C27EE262C7CD}"/>
                </a:ext>
              </a:extLst>
            </p:cNvPr>
            <p:cNvSpPr txBox="1"/>
            <p:nvPr/>
          </p:nvSpPr>
          <p:spPr>
            <a:xfrm flipH="1">
              <a:off x="1106651" y="2945799"/>
              <a:ext cx="1560600" cy="4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bg1">
                      <a:lumMod val="8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Climate</a:t>
              </a:r>
              <a:endParaRPr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8" name="Google Shape;1210;p40">
              <a:extLst>
                <a:ext uri="{FF2B5EF4-FFF2-40B4-BE49-F238E27FC236}">
                  <a16:creationId xmlns:a16="http://schemas.microsoft.com/office/drawing/2014/main" id="{D9A25502-131A-0B9C-EB1E-F6F30A3E1DC9}"/>
                </a:ext>
              </a:extLst>
            </p:cNvPr>
            <p:cNvSpPr txBox="1"/>
            <p:nvPr/>
          </p:nvSpPr>
          <p:spPr>
            <a:xfrm flipH="1">
              <a:off x="912249" y="3284575"/>
              <a:ext cx="17550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Roboto"/>
                  <a:cs typeface="Arial" panose="020B0604020202020204" pitchFamily="34" charset="0"/>
                  <a:sym typeface="Roboto"/>
                </a:rPr>
                <a:t>Recorded climatic conditions data</a:t>
              </a:r>
              <a:endParaRPr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Roboto"/>
                <a:cs typeface="Arial" panose="020B0604020202020204" pitchFamily="34" charset="0"/>
                <a:sym typeface="Roboto"/>
              </a:endParaRPr>
            </a:p>
          </p:txBody>
        </p:sp>
        <p:cxnSp>
          <p:nvCxnSpPr>
            <p:cNvPr id="139" name="Google Shape;1211;p40">
              <a:extLst>
                <a:ext uri="{FF2B5EF4-FFF2-40B4-BE49-F238E27FC236}">
                  <a16:creationId xmlns:a16="http://schemas.microsoft.com/office/drawing/2014/main" id="{4E74206E-8E9D-D041-B951-F71EE4579F83}"/>
                </a:ext>
              </a:extLst>
            </p:cNvPr>
            <p:cNvCxnSpPr>
              <a:stCxn id="137" idx="1"/>
            </p:cNvCxnSpPr>
            <p:nvPr/>
          </p:nvCxnSpPr>
          <p:spPr>
            <a:xfrm rot="10800000" flipH="1">
              <a:off x="2667251" y="2601549"/>
              <a:ext cx="546900" cy="586800"/>
            </a:xfrm>
            <a:prstGeom prst="bentConnector2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" name="Google Shape;1213;p40">
              <a:extLst>
                <a:ext uri="{FF2B5EF4-FFF2-40B4-BE49-F238E27FC236}">
                  <a16:creationId xmlns:a16="http://schemas.microsoft.com/office/drawing/2014/main" id="{53EA2A93-E99B-6CB1-4B30-D8175BE871E5}"/>
                </a:ext>
              </a:extLst>
            </p:cNvPr>
            <p:cNvGrpSpPr/>
            <p:nvPr/>
          </p:nvGrpSpPr>
          <p:grpSpPr>
            <a:xfrm>
              <a:off x="3051908" y="2052360"/>
              <a:ext cx="1237102" cy="1195601"/>
              <a:chOff x="3631100" y="1866150"/>
              <a:chExt cx="149875" cy="144800"/>
            </a:xfrm>
          </p:grpSpPr>
          <p:sp>
            <p:nvSpPr>
              <p:cNvPr id="143" name="Google Shape;1214;p40">
                <a:extLst>
                  <a:ext uri="{FF2B5EF4-FFF2-40B4-BE49-F238E27FC236}">
                    <a16:creationId xmlns:a16="http://schemas.microsoft.com/office/drawing/2014/main" id="{83604160-A3B1-9152-2FFD-D02F9BEFAB01}"/>
                  </a:ext>
                </a:extLst>
              </p:cNvPr>
              <p:cNvSpPr/>
              <p:nvPr/>
            </p:nvSpPr>
            <p:spPr>
              <a:xfrm>
                <a:off x="3631100" y="1866150"/>
                <a:ext cx="149875" cy="144800"/>
              </a:xfrm>
              <a:custGeom>
                <a:avLst/>
                <a:gdLst/>
                <a:ahLst/>
                <a:cxnLst/>
                <a:rect l="l" t="t" r="r" b="b"/>
                <a:pathLst>
                  <a:path w="5995" h="5792" extrusionOk="0">
                    <a:moveTo>
                      <a:pt x="5251" y="0"/>
                    </a:moveTo>
                    <a:lnTo>
                      <a:pt x="4025" y="1226"/>
                    </a:lnTo>
                    <a:cubicBezTo>
                      <a:pt x="3619" y="974"/>
                      <a:pt x="3165" y="852"/>
                      <a:pt x="2716" y="852"/>
                    </a:cubicBezTo>
                    <a:cubicBezTo>
                      <a:pt x="1986" y="852"/>
                      <a:pt x="1267" y="1174"/>
                      <a:pt x="780" y="1782"/>
                    </a:cubicBezTo>
                    <a:cubicBezTo>
                      <a:pt x="1" y="2770"/>
                      <a:pt x="80" y="4183"/>
                      <a:pt x="967" y="5070"/>
                    </a:cubicBezTo>
                    <a:cubicBezTo>
                      <a:pt x="1449" y="5548"/>
                      <a:pt x="2082" y="5792"/>
                      <a:pt x="2716" y="5792"/>
                    </a:cubicBezTo>
                    <a:cubicBezTo>
                      <a:pt x="3259" y="5792"/>
                      <a:pt x="3804" y="5613"/>
                      <a:pt x="4256" y="5251"/>
                    </a:cubicBezTo>
                    <a:cubicBezTo>
                      <a:pt x="5237" y="4472"/>
                      <a:pt x="5475" y="3073"/>
                      <a:pt x="4811" y="2012"/>
                    </a:cubicBezTo>
                    <a:lnTo>
                      <a:pt x="5994" y="822"/>
                    </a:lnTo>
                    <a:cubicBezTo>
                      <a:pt x="5872" y="736"/>
                      <a:pt x="5756" y="642"/>
                      <a:pt x="5655" y="541"/>
                    </a:cubicBezTo>
                    <a:cubicBezTo>
                      <a:pt x="5497" y="382"/>
                      <a:pt x="5360" y="202"/>
                      <a:pt x="52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44" name="Google Shape;1215;p40">
                <a:extLst>
                  <a:ext uri="{FF2B5EF4-FFF2-40B4-BE49-F238E27FC236}">
                    <a16:creationId xmlns:a16="http://schemas.microsoft.com/office/drawing/2014/main" id="{7A7DB742-E854-C2D6-D470-7DA281A5271F}"/>
                  </a:ext>
                </a:extLst>
              </p:cNvPr>
              <p:cNvSpPr/>
              <p:nvPr/>
            </p:nvSpPr>
            <p:spPr>
              <a:xfrm>
                <a:off x="3654725" y="1907806"/>
                <a:ext cx="865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2" extrusionOk="0">
                    <a:moveTo>
                      <a:pt x="1733" y="0"/>
                    </a:moveTo>
                    <a:cubicBezTo>
                      <a:pt x="1018" y="0"/>
                      <a:pt x="375" y="490"/>
                      <a:pt x="203" y="1212"/>
                    </a:cubicBezTo>
                    <a:cubicBezTo>
                      <a:pt x="1" y="2056"/>
                      <a:pt x="520" y="2907"/>
                      <a:pt x="1371" y="3109"/>
                    </a:cubicBezTo>
                    <a:cubicBezTo>
                      <a:pt x="1493" y="3138"/>
                      <a:pt x="1615" y="3152"/>
                      <a:pt x="1735" y="3152"/>
                    </a:cubicBezTo>
                    <a:cubicBezTo>
                      <a:pt x="2447" y="3152"/>
                      <a:pt x="3094" y="2662"/>
                      <a:pt x="3261" y="1940"/>
                    </a:cubicBezTo>
                    <a:cubicBezTo>
                      <a:pt x="3463" y="1096"/>
                      <a:pt x="2943" y="245"/>
                      <a:pt x="2099" y="43"/>
                    </a:cubicBezTo>
                    <a:cubicBezTo>
                      <a:pt x="1976" y="14"/>
                      <a:pt x="1854" y="0"/>
                      <a:pt x="17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145" name="Google Shape;1217;p40">
            <a:extLst>
              <a:ext uri="{FF2B5EF4-FFF2-40B4-BE49-F238E27FC236}">
                <a16:creationId xmlns:a16="http://schemas.microsoft.com/office/drawing/2014/main" id="{7228387E-30F0-B1A3-5661-7C18F8DC389A}"/>
              </a:ext>
            </a:extLst>
          </p:cNvPr>
          <p:cNvGrpSpPr/>
          <p:nvPr/>
        </p:nvGrpSpPr>
        <p:grpSpPr>
          <a:xfrm>
            <a:off x="4841012" y="1669452"/>
            <a:ext cx="3459738" cy="1775024"/>
            <a:chOff x="4841012" y="1669452"/>
            <a:chExt cx="3459738" cy="1775024"/>
          </a:xfrm>
        </p:grpSpPr>
        <p:sp>
          <p:nvSpPr>
            <p:cNvPr id="146" name="Google Shape;1218;p40">
              <a:extLst>
                <a:ext uri="{FF2B5EF4-FFF2-40B4-BE49-F238E27FC236}">
                  <a16:creationId xmlns:a16="http://schemas.microsoft.com/office/drawing/2014/main" id="{D7613A1B-D88B-57B3-78CC-6332D5073DD3}"/>
                </a:ext>
              </a:extLst>
            </p:cNvPr>
            <p:cNvSpPr txBox="1"/>
            <p:nvPr/>
          </p:nvSpPr>
          <p:spPr>
            <a:xfrm flipH="1">
              <a:off x="6476725" y="1669452"/>
              <a:ext cx="1560600" cy="4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bg1">
                      <a:lumMod val="8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Soil Moisture</a:t>
              </a:r>
              <a:endParaRPr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" name="Google Shape;1219;p40">
              <a:extLst>
                <a:ext uri="{FF2B5EF4-FFF2-40B4-BE49-F238E27FC236}">
                  <a16:creationId xmlns:a16="http://schemas.microsoft.com/office/drawing/2014/main" id="{84B33342-9800-A3DC-C45C-A295DB646867}"/>
                </a:ext>
              </a:extLst>
            </p:cNvPr>
            <p:cNvSpPr txBox="1"/>
            <p:nvPr/>
          </p:nvSpPr>
          <p:spPr>
            <a:xfrm flipH="1">
              <a:off x="6476750" y="2021529"/>
              <a:ext cx="18240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IN" dirty="0">
                  <a:solidFill>
                    <a:schemeClr val="bg1">
                      <a:lumMod val="85000"/>
                    </a:schemeClr>
                  </a:solidFill>
                </a:rPr>
                <a:t>Remote sensing data of surface soil moisture</a:t>
              </a:r>
              <a:endParaRPr sz="1200" dirty="0">
                <a:solidFill>
                  <a:schemeClr val="bg1">
                    <a:lumMod val="85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48" name="Google Shape;1220;p40">
              <a:extLst>
                <a:ext uri="{FF2B5EF4-FFF2-40B4-BE49-F238E27FC236}">
                  <a16:creationId xmlns:a16="http://schemas.microsoft.com/office/drawing/2014/main" id="{72588B14-1FB1-B324-0939-24061558C8C0}"/>
                </a:ext>
              </a:extLst>
            </p:cNvPr>
            <p:cNvCxnSpPr>
              <a:stCxn id="146" idx="3"/>
            </p:cNvCxnSpPr>
            <p:nvPr/>
          </p:nvCxnSpPr>
          <p:spPr>
            <a:xfrm flipH="1">
              <a:off x="5730025" y="1877352"/>
              <a:ext cx="746700" cy="525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3A7A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9" name="Google Shape;1221;p40">
              <a:extLst>
                <a:ext uri="{FF2B5EF4-FFF2-40B4-BE49-F238E27FC236}">
                  <a16:creationId xmlns:a16="http://schemas.microsoft.com/office/drawing/2014/main" id="{7128ACAC-5E8A-F0EC-8991-2E31DDE97E83}"/>
                </a:ext>
              </a:extLst>
            </p:cNvPr>
            <p:cNvGrpSpPr/>
            <p:nvPr/>
          </p:nvGrpSpPr>
          <p:grpSpPr>
            <a:xfrm>
              <a:off x="4841012" y="2242269"/>
              <a:ext cx="1354519" cy="1202207"/>
              <a:chOff x="4841012" y="2242269"/>
              <a:chExt cx="1354519" cy="1202207"/>
            </a:xfrm>
          </p:grpSpPr>
          <p:grpSp>
            <p:nvGrpSpPr>
              <p:cNvPr id="150" name="Google Shape;1222;p40">
                <a:extLst>
                  <a:ext uri="{FF2B5EF4-FFF2-40B4-BE49-F238E27FC236}">
                    <a16:creationId xmlns:a16="http://schemas.microsoft.com/office/drawing/2014/main" id="{8EE0FC34-73F4-54A6-F9D8-F27A549F4C87}"/>
                  </a:ext>
                </a:extLst>
              </p:cNvPr>
              <p:cNvGrpSpPr/>
              <p:nvPr/>
            </p:nvGrpSpPr>
            <p:grpSpPr>
              <a:xfrm>
                <a:off x="4841012" y="2242269"/>
                <a:ext cx="1354519" cy="1202207"/>
                <a:chOff x="3847850" y="1889150"/>
                <a:chExt cx="164100" cy="145600"/>
              </a:xfrm>
            </p:grpSpPr>
            <p:sp>
              <p:nvSpPr>
                <p:cNvPr id="162" name="Google Shape;1223;p40">
                  <a:extLst>
                    <a:ext uri="{FF2B5EF4-FFF2-40B4-BE49-F238E27FC236}">
                      <a16:creationId xmlns:a16="http://schemas.microsoft.com/office/drawing/2014/main" id="{1CAD0894-0E66-B6B8-84BC-1F86C11B4B6C}"/>
                    </a:ext>
                  </a:extLst>
                </p:cNvPr>
                <p:cNvSpPr/>
                <p:nvPr/>
              </p:nvSpPr>
              <p:spPr>
                <a:xfrm>
                  <a:off x="3847850" y="1889150"/>
                  <a:ext cx="164100" cy="14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64" h="5824" extrusionOk="0">
                      <a:moveTo>
                        <a:pt x="3329" y="0"/>
                      </a:moveTo>
                      <a:cubicBezTo>
                        <a:pt x="1439" y="0"/>
                        <a:pt x="206" y="2117"/>
                        <a:pt x="1255" y="3790"/>
                      </a:cubicBezTo>
                      <a:lnTo>
                        <a:pt x="0" y="5038"/>
                      </a:lnTo>
                      <a:lnTo>
                        <a:pt x="786" y="5824"/>
                      </a:lnTo>
                      <a:lnTo>
                        <a:pt x="2034" y="4569"/>
                      </a:lnTo>
                      <a:cubicBezTo>
                        <a:pt x="2441" y="4823"/>
                        <a:pt x="2897" y="4947"/>
                        <a:pt x="3350" y="4947"/>
                      </a:cubicBezTo>
                      <a:cubicBezTo>
                        <a:pt x="3989" y="4947"/>
                        <a:pt x="4622" y="4700"/>
                        <a:pt x="5099" y="4223"/>
                      </a:cubicBezTo>
                      <a:cubicBezTo>
                        <a:pt x="6563" y="2758"/>
                        <a:pt x="5683" y="248"/>
                        <a:pt x="3628" y="18"/>
                      </a:cubicBezTo>
                      <a:cubicBezTo>
                        <a:pt x="3527" y="6"/>
                        <a:pt x="3427" y="0"/>
                        <a:pt x="3329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6">
                        <a:shade val="30000"/>
                        <a:satMod val="115000"/>
                      </a:schemeClr>
                    </a:gs>
                    <a:gs pos="50000">
                      <a:schemeClr val="accent6">
                        <a:shade val="67500"/>
                        <a:satMod val="115000"/>
                      </a:schemeClr>
                    </a:gs>
                    <a:gs pos="100000">
                      <a:schemeClr val="accent6">
                        <a:shade val="100000"/>
                        <a:satMod val="115000"/>
                      </a:schemeClr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  <p:sp>
              <p:nvSpPr>
                <p:cNvPr id="163" name="Google Shape;1224;p40">
                  <a:extLst>
                    <a:ext uri="{FF2B5EF4-FFF2-40B4-BE49-F238E27FC236}">
                      <a16:creationId xmlns:a16="http://schemas.microsoft.com/office/drawing/2014/main" id="{B0E6BF71-F0E3-D97C-7292-74389EA06FF0}"/>
                    </a:ext>
                  </a:extLst>
                </p:cNvPr>
                <p:cNvSpPr/>
                <p:nvPr/>
              </p:nvSpPr>
              <p:spPr>
                <a:xfrm>
                  <a:off x="3887875" y="1912456"/>
                  <a:ext cx="89450" cy="7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8" h="3148" extrusionOk="0">
                      <a:moveTo>
                        <a:pt x="1788" y="0"/>
                      </a:moveTo>
                      <a:cubicBezTo>
                        <a:pt x="1172" y="0"/>
                        <a:pt x="587" y="366"/>
                        <a:pt x="332" y="968"/>
                      </a:cubicBezTo>
                      <a:cubicBezTo>
                        <a:pt x="0" y="1769"/>
                        <a:pt x="383" y="2692"/>
                        <a:pt x="1183" y="3024"/>
                      </a:cubicBezTo>
                      <a:cubicBezTo>
                        <a:pt x="1382" y="3108"/>
                        <a:pt x="1588" y="3147"/>
                        <a:pt x="1790" y="3147"/>
                      </a:cubicBezTo>
                      <a:cubicBezTo>
                        <a:pt x="2405" y="3147"/>
                        <a:pt x="2989" y="2782"/>
                        <a:pt x="3239" y="2180"/>
                      </a:cubicBezTo>
                      <a:cubicBezTo>
                        <a:pt x="3578" y="1379"/>
                        <a:pt x="3195" y="456"/>
                        <a:pt x="2395" y="124"/>
                      </a:cubicBezTo>
                      <a:cubicBezTo>
                        <a:pt x="2196" y="40"/>
                        <a:pt x="1990" y="0"/>
                        <a:pt x="17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sp>
            <p:nvSpPr>
              <p:cNvPr id="161" name="Google Shape;1235;p40">
                <a:extLst>
                  <a:ext uri="{FF2B5EF4-FFF2-40B4-BE49-F238E27FC236}">
                    <a16:creationId xmlns:a16="http://schemas.microsoft.com/office/drawing/2014/main" id="{CFDAB8C5-D6F9-9352-2317-184BC6C7CDC2}"/>
                  </a:ext>
                </a:extLst>
              </p:cNvPr>
              <p:cNvSpPr/>
              <p:nvPr/>
            </p:nvSpPr>
            <p:spPr>
              <a:xfrm>
                <a:off x="5660889" y="2787182"/>
                <a:ext cx="21052" cy="2202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6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79"/>
                    </a:cubicBezTo>
                    <a:cubicBezTo>
                      <a:pt x="0" y="568"/>
                      <a:pt x="158" y="725"/>
                      <a:pt x="347" y="725"/>
                    </a:cubicBezTo>
                    <a:cubicBezTo>
                      <a:pt x="536" y="725"/>
                      <a:pt x="693" y="568"/>
                      <a:pt x="693" y="379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pSp>
        <p:nvGrpSpPr>
          <p:cNvPr id="164" name="Google Shape;1236;p40">
            <a:extLst>
              <a:ext uri="{FF2B5EF4-FFF2-40B4-BE49-F238E27FC236}">
                <a16:creationId xmlns:a16="http://schemas.microsoft.com/office/drawing/2014/main" id="{CF3820CE-9A4E-3765-CBF3-E749D1D80170}"/>
              </a:ext>
            </a:extLst>
          </p:cNvPr>
          <p:cNvGrpSpPr/>
          <p:nvPr/>
        </p:nvGrpSpPr>
        <p:grpSpPr>
          <a:xfrm>
            <a:off x="3873514" y="2945799"/>
            <a:ext cx="4427211" cy="1271289"/>
            <a:chOff x="3873514" y="2945799"/>
            <a:chExt cx="4427211" cy="1271289"/>
          </a:xfrm>
        </p:grpSpPr>
        <p:sp>
          <p:nvSpPr>
            <p:cNvPr id="165" name="Google Shape;1237;p40">
              <a:extLst>
                <a:ext uri="{FF2B5EF4-FFF2-40B4-BE49-F238E27FC236}">
                  <a16:creationId xmlns:a16="http://schemas.microsoft.com/office/drawing/2014/main" id="{0D095D99-C678-6635-7763-A44888DC9403}"/>
                </a:ext>
              </a:extLst>
            </p:cNvPr>
            <p:cNvSpPr txBox="1"/>
            <p:nvPr/>
          </p:nvSpPr>
          <p:spPr>
            <a:xfrm flipH="1">
              <a:off x="6476725" y="2945799"/>
              <a:ext cx="1560600" cy="4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b="1" dirty="0">
                  <a:solidFill>
                    <a:schemeClr val="bg1">
                      <a:lumMod val="85000"/>
                    </a:schemeClr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NDVI</a:t>
              </a:r>
              <a:endParaRPr sz="1700" b="1" dirty="0">
                <a:solidFill>
                  <a:schemeClr val="bg1">
                    <a:lumMod val="85000"/>
                  </a:schemeClr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66" name="Google Shape;1238;p40">
              <a:extLst>
                <a:ext uri="{FF2B5EF4-FFF2-40B4-BE49-F238E27FC236}">
                  <a16:creationId xmlns:a16="http://schemas.microsoft.com/office/drawing/2014/main" id="{66F896C1-D734-075A-C355-B8A2A622101D}"/>
                </a:ext>
              </a:extLst>
            </p:cNvPr>
            <p:cNvSpPr txBox="1"/>
            <p:nvPr/>
          </p:nvSpPr>
          <p:spPr>
            <a:xfrm flipH="1">
              <a:off x="6476725" y="3326143"/>
              <a:ext cx="18240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IN" dirty="0">
                  <a:solidFill>
                    <a:schemeClr val="bg1">
                      <a:lumMod val="85000"/>
                    </a:schemeClr>
                  </a:solidFill>
                </a:rPr>
                <a:t>Indicator used to analyse the green patches on land</a:t>
              </a:r>
              <a:endParaRPr dirty="0">
                <a:solidFill>
                  <a:schemeClr val="bg1">
                    <a:lumMod val="85000"/>
                  </a:schemeClr>
                </a:solidFill>
                <a:sym typeface="Roboto"/>
              </a:endParaRPr>
            </a:p>
          </p:txBody>
        </p:sp>
        <p:cxnSp>
          <p:nvCxnSpPr>
            <p:cNvPr id="167" name="Google Shape;1239;p40">
              <a:extLst>
                <a:ext uri="{FF2B5EF4-FFF2-40B4-BE49-F238E27FC236}">
                  <a16:creationId xmlns:a16="http://schemas.microsoft.com/office/drawing/2014/main" id="{7434EF82-C3EE-64E1-BA45-23E9A55BCF9C}"/>
                </a:ext>
              </a:extLst>
            </p:cNvPr>
            <p:cNvCxnSpPr>
              <a:stCxn id="165" idx="3"/>
            </p:cNvCxnSpPr>
            <p:nvPr/>
          </p:nvCxnSpPr>
          <p:spPr>
            <a:xfrm flipH="1">
              <a:off x="4920325" y="3188349"/>
              <a:ext cx="1556400" cy="681300"/>
            </a:xfrm>
            <a:prstGeom prst="bentConnector3">
              <a:avLst>
                <a:gd name="adj1" fmla="val 24080"/>
              </a:avLst>
            </a:prstGeom>
            <a:noFill/>
            <a:ln w="19050" cap="flat" cmpd="sng">
              <a:solidFill>
                <a:srgbClr val="1F8E8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9" name="Google Shape;1241;p40">
              <a:extLst>
                <a:ext uri="{FF2B5EF4-FFF2-40B4-BE49-F238E27FC236}">
                  <a16:creationId xmlns:a16="http://schemas.microsoft.com/office/drawing/2014/main" id="{ADD5A790-8DD6-601B-6DA5-B60E10FB4C30}"/>
                </a:ext>
              </a:extLst>
            </p:cNvPr>
            <p:cNvGrpSpPr/>
            <p:nvPr/>
          </p:nvGrpSpPr>
          <p:grpSpPr>
            <a:xfrm>
              <a:off x="3873514" y="3015503"/>
              <a:ext cx="1234416" cy="1201585"/>
              <a:chOff x="3873514" y="3015503"/>
              <a:chExt cx="1234416" cy="1201585"/>
            </a:xfrm>
          </p:grpSpPr>
          <p:sp>
            <p:nvSpPr>
              <p:cNvPr id="176" name="Google Shape;1242;p40">
                <a:extLst>
                  <a:ext uri="{FF2B5EF4-FFF2-40B4-BE49-F238E27FC236}">
                    <a16:creationId xmlns:a16="http://schemas.microsoft.com/office/drawing/2014/main" id="{EA7DD7DC-95D7-4E70-EC65-2176F68EF1D5}"/>
                  </a:ext>
                </a:extLst>
              </p:cNvPr>
              <p:cNvSpPr/>
              <p:nvPr/>
            </p:nvSpPr>
            <p:spPr>
              <a:xfrm>
                <a:off x="3873514" y="3015503"/>
                <a:ext cx="1234416" cy="1201585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5821" extrusionOk="0">
                    <a:moveTo>
                      <a:pt x="786" y="0"/>
                    </a:moveTo>
                    <a:lnTo>
                      <a:pt x="0" y="787"/>
                    </a:lnTo>
                    <a:lnTo>
                      <a:pt x="1255" y="2034"/>
                    </a:lnTo>
                    <a:cubicBezTo>
                      <a:pt x="642" y="3008"/>
                      <a:pt x="786" y="4277"/>
                      <a:pt x="1601" y="5092"/>
                    </a:cubicBezTo>
                    <a:cubicBezTo>
                      <a:pt x="2102" y="5593"/>
                      <a:pt x="2724" y="5821"/>
                      <a:pt x="3335" y="5821"/>
                    </a:cubicBezTo>
                    <a:cubicBezTo>
                      <a:pt x="4512" y="5821"/>
                      <a:pt x="5649" y="4979"/>
                      <a:pt x="5806" y="3621"/>
                    </a:cubicBezTo>
                    <a:cubicBezTo>
                      <a:pt x="5981" y="2058"/>
                      <a:pt x="4723" y="867"/>
                      <a:pt x="3339" y="867"/>
                    </a:cubicBezTo>
                    <a:cubicBezTo>
                      <a:pt x="2903" y="867"/>
                      <a:pt x="2454" y="985"/>
                      <a:pt x="2034" y="1248"/>
                    </a:cubicBezTo>
                    <a:lnTo>
                      <a:pt x="786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39C0BA">
                      <a:shade val="30000"/>
                      <a:satMod val="115000"/>
                    </a:srgbClr>
                  </a:gs>
                  <a:gs pos="50000">
                    <a:srgbClr val="39C0BA">
                      <a:shade val="67500"/>
                      <a:satMod val="115000"/>
                    </a:srgbClr>
                  </a:gs>
                  <a:gs pos="100000">
                    <a:srgbClr val="39C0BA">
                      <a:shade val="100000"/>
                      <a:satMod val="11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accent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77" name="Google Shape;1243;p40">
                <a:extLst>
                  <a:ext uri="{FF2B5EF4-FFF2-40B4-BE49-F238E27FC236}">
                    <a16:creationId xmlns:a16="http://schemas.microsoft.com/office/drawing/2014/main" id="{3D2190F4-D850-AA90-984B-1EA52470F1EB}"/>
                  </a:ext>
                </a:extLst>
              </p:cNvPr>
              <p:cNvSpPr/>
              <p:nvPr/>
            </p:nvSpPr>
            <p:spPr>
              <a:xfrm>
                <a:off x="4214206" y="3382367"/>
                <a:ext cx="714607" cy="650231"/>
              </a:xfrm>
              <a:custGeom>
                <a:avLst/>
                <a:gdLst/>
                <a:ahLst/>
                <a:cxnLst/>
                <a:rect l="l" t="t" r="r" b="b"/>
                <a:pathLst>
                  <a:path w="3463" h="3150" extrusionOk="0">
                    <a:moveTo>
                      <a:pt x="1740" y="0"/>
                    </a:moveTo>
                    <a:cubicBezTo>
                      <a:pt x="1022" y="0"/>
                      <a:pt x="376" y="485"/>
                      <a:pt x="203" y="1209"/>
                    </a:cubicBezTo>
                    <a:cubicBezTo>
                      <a:pt x="1" y="2060"/>
                      <a:pt x="527" y="2904"/>
                      <a:pt x="1371" y="3106"/>
                    </a:cubicBezTo>
                    <a:cubicBezTo>
                      <a:pt x="1493" y="3135"/>
                      <a:pt x="1615" y="3149"/>
                      <a:pt x="1735" y="3149"/>
                    </a:cubicBezTo>
                    <a:cubicBezTo>
                      <a:pt x="2447" y="3149"/>
                      <a:pt x="3095" y="2660"/>
                      <a:pt x="3268" y="1938"/>
                    </a:cubicBezTo>
                    <a:cubicBezTo>
                      <a:pt x="3463" y="1094"/>
                      <a:pt x="2943" y="243"/>
                      <a:pt x="2099" y="41"/>
                    </a:cubicBezTo>
                    <a:cubicBezTo>
                      <a:pt x="1979" y="13"/>
                      <a:pt x="1858" y="0"/>
                      <a:pt x="17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055E71-084F-9AD8-C5FC-35256EB10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17" y="1559951"/>
            <a:ext cx="478173" cy="478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325851-03D0-385D-7F65-FA6929521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442" y="2510662"/>
            <a:ext cx="448883" cy="44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D1481-21AB-0130-CCD1-33C90DF7F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4037" y="2514422"/>
            <a:ext cx="433042" cy="433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19BF8-57D3-DD8D-B0DA-4C20A8001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977" y="3495754"/>
            <a:ext cx="444263" cy="4442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A6D081-9903-8A78-BFFD-28D48FC30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8972078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</TotalTime>
  <Words>634</Words>
  <Application>Microsoft Macintosh PowerPoint</Application>
  <PresentationFormat>On-screen Show (16:9)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Quicksand</vt:lpstr>
      <vt:lpstr>Arial</vt:lpstr>
      <vt:lpstr>Courier New</vt:lpstr>
      <vt:lpstr>Roboto</vt:lpstr>
      <vt:lpstr>Fira Sans Extra Condensed Medium</vt:lpstr>
      <vt:lpstr>Fira Sans Extra Condensed</vt:lpstr>
      <vt:lpstr>Eleanor template</vt:lpstr>
      <vt:lpstr>PowerPoint Presentation</vt:lpstr>
      <vt:lpstr>Roadmap </vt:lpstr>
      <vt:lpstr>Mayukha Bheemavarapu</vt:lpstr>
      <vt:lpstr>Mehul Bhargava</vt:lpstr>
      <vt:lpstr>Navdeep Singh Saini</vt:lpstr>
      <vt:lpstr>Val Veeramani </vt:lpstr>
      <vt:lpstr>Client – AAFC</vt:lpstr>
      <vt:lpstr>Aim &amp; Objectives</vt:lpstr>
      <vt:lpstr>Data Description</vt:lpstr>
      <vt:lpstr>Data Wrangling</vt:lpstr>
      <vt:lpstr>Our Approach</vt:lpstr>
      <vt:lpstr>Package Functionality</vt:lpstr>
      <vt:lpstr>Feature Importance Ridge Regression</vt:lpstr>
      <vt:lpstr>Performance – Test MSE</vt:lpstr>
      <vt:lpstr>Performance – Accuracy</vt:lpstr>
      <vt:lpstr>Performance – MSE Heatmap</vt:lpstr>
      <vt:lpstr>Performance – Accuracy Heatmap</vt:lpstr>
      <vt:lpstr>Deliverables</vt:lpstr>
      <vt:lpstr>Results &amp; Findings</vt:lpstr>
      <vt:lpstr>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Report</dc:title>
  <dc:creator>Navdeep Singh Saini</dc:creator>
  <cp:lastModifiedBy>mayukhab@student.ubc.ca</cp:lastModifiedBy>
  <cp:revision>66</cp:revision>
  <dcterms:modified xsi:type="dcterms:W3CDTF">2022-06-20T20:54:38Z</dcterms:modified>
</cp:coreProperties>
</file>